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80" r:id="rId3"/>
    <p:sldId id="276" r:id="rId4"/>
    <p:sldId id="279" r:id="rId5"/>
    <p:sldId id="275" r:id="rId6"/>
    <p:sldId id="282" r:id="rId7"/>
    <p:sldId id="277" r:id="rId8"/>
    <p:sldId id="281" r:id="rId9"/>
    <p:sldId id="278" r:id="rId10"/>
    <p:sldId id="266" r:id="rId1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FF33CC"/>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5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037FF724-5287-4943-BC18-8D08F792093E}" type="datetimeFigureOut">
              <a:rPr lang="en-US" smtClean="0"/>
              <a:t>5/25/2015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CD1B201B-D6DB-9F42-8891-4A64F21B29EB}" type="slidenum">
              <a:rPr lang="en-US" smtClean="0"/>
              <a:t>‹#›</a:t>
            </a:fld>
            <a:endParaRPr lang="en-US"/>
          </a:p>
        </p:txBody>
      </p:sp>
    </p:spTree>
    <p:extLst>
      <p:ext uri="{BB962C8B-B14F-4D97-AF65-F5344CB8AC3E}">
        <p14:creationId xmlns:p14="http://schemas.microsoft.com/office/powerpoint/2010/main" val="587838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F86185B0-CFB5-410D-82DF-7DC769CD4771}" type="datetimeFigureOut">
              <a:rPr lang="en-US" smtClean="0"/>
              <a:t>5/25/2015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7D86E1C2-08DE-4514-B33E-D1AB088E5239}" type="slidenum">
              <a:rPr lang="en-US" smtClean="0"/>
              <a:t>‹#›</a:t>
            </a:fld>
            <a:endParaRPr lang="en-US"/>
          </a:p>
        </p:txBody>
      </p:sp>
    </p:spTree>
    <p:extLst>
      <p:ext uri="{BB962C8B-B14F-4D97-AF65-F5344CB8AC3E}">
        <p14:creationId xmlns:p14="http://schemas.microsoft.com/office/powerpoint/2010/main" val="2326535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02360D3-30FA-451D-9914-C84A52F64FED}" type="datetimeFigureOut">
              <a:rPr lang="en-US" smtClean="0"/>
              <a:t>5/25/2015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A373370E-BFDC-4A81-864E-95C19C4ED812}"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2360D3-30FA-451D-9914-C84A52F64FED}" type="datetimeFigureOut">
              <a:rPr lang="en-US" smtClean="0"/>
              <a:t>5/25/2015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73370E-BFDC-4A81-864E-95C19C4ED81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2360D3-30FA-451D-9914-C84A52F64FED}" type="datetimeFigureOut">
              <a:rPr lang="en-US" smtClean="0"/>
              <a:t>5/25/2015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73370E-BFDC-4A81-864E-95C19C4ED81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2360D3-30FA-451D-9914-C84A52F64FED}" type="datetimeFigureOut">
              <a:rPr lang="en-US" smtClean="0"/>
              <a:t>5/25/2015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73370E-BFDC-4A81-864E-95C19C4ED81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02360D3-30FA-451D-9914-C84A52F64FED}" type="datetimeFigureOut">
              <a:rPr lang="en-US" smtClean="0"/>
              <a:t>5/25/2015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73370E-BFDC-4A81-864E-95C19C4ED812}"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2360D3-30FA-451D-9914-C84A52F64FED}" type="datetimeFigureOut">
              <a:rPr lang="en-US" smtClean="0"/>
              <a:t>5/25/2015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73370E-BFDC-4A81-864E-95C19C4ED81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02360D3-30FA-451D-9914-C84A52F64FED}" type="datetimeFigureOut">
              <a:rPr lang="en-US" smtClean="0"/>
              <a:t>5/25/2015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373370E-BFDC-4A81-864E-95C19C4ED81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02360D3-30FA-451D-9914-C84A52F64FED}" type="datetimeFigureOut">
              <a:rPr lang="en-US" smtClean="0"/>
              <a:t>5/25/2015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373370E-BFDC-4A81-864E-95C19C4ED81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02360D3-30FA-451D-9914-C84A52F64FED}" type="datetimeFigureOut">
              <a:rPr lang="en-US" smtClean="0"/>
              <a:t>5/25/2015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373370E-BFDC-4A81-864E-95C19C4ED812}"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2360D3-30FA-451D-9914-C84A52F64FED}" type="datetimeFigureOut">
              <a:rPr lang="en-US" smtClean="0"/>
              <a:t>5/25/2015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73370E-BFDC-4A81-864E-95C19C4ED81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02360D3-30FA-451D-9914-C84A52F64FED}" type="datetimeFigureOut">
              <a:rPr lang="en-US" smtClean="0"/>
              <a:t>5/25/2015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73370E-BFDC-4A81-864E-95C19C4ED812}"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02360D3-30FA-451D-9914-C84A52F64FED}" type="datetimeFigureOut">
              <a:rPr lang="en-US" smtClean="0"/>
              <a:t>5/25/2015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373370E-BFDC-4A81-864E-95C19C4ED812}"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sZwfNs1pqG0" TargetMode="External"/><Relationship Id="rId2" Type="http://schemas.openxmlformats.org/officeDocument/2006/relationships/hyperlink" Target="https://www.youtube.com/watch?v=xOYLCy5PVgM" TargetMode="External"/><Relationship Id="rId1" Type="http://schemas.openxmlformats.org/officeDocument/2006/relationships/slideLayout" Target="../slideLayouts/slideLayout2.xml"/><Relationship Id="rId5" Type="http://schemas.openxmlformats.org/officeDocument/2006/relationships/hyperlink" Target="http://www.apa.org/ethics/code/" TargetMode="External"/><Relationship Id="rId4" Type="http://schemas.openxmlformats.org/officeDocument/2006/relationships/hyperlink" Target="https://www.youtube.com/watch?v=OsFEV35tWs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RDG </a:t>
            </a:r>
            <a:r>
              <a:rPr lang="en-US" smtClean="0"/>
              <a:t>091/100 </a:t>
            </a:r>
            <a:r>
              <a:rPr lang="en-US" dirty="0" smtClean="0"/>
              <a:t>AGENDA</a:t>
            </a:r>
            <a:endParaRPr lang="en-US" dirty="0"/>
          </a:p>
        </p:txBody>
      </p:sp>
      <p:sp>
        <p:nvSpPr>
          <p:cNvPr id="3" name="Subtitle 2"/>
          <p:cNvSpPr>
            <a:spLocks noGrp="1"/>
          </p:cNvSpPr>
          <p:nvPr>
            <p:ph idx="1"/>
          </p:nvPr>
        </p:nvSpPr>
        <p:spPr>
          <a:xfrm>
            <a:off x="1371600" y="1600200"/>
            <a:ext cx="7315200" cy="4191000"/>
          </a:xfrm>
          <a:solidFill>
            <a:srgbClr val="FFFFFF"/>
          </a:solidFill>
          <a:ln>
            <a:solidFill>
              <a:srgbClr val="1F497D"/>
            </a:solidFill>
          </a:ln>
        </p:spPr>
        <p:txBody>
          <a:bodyPr>
            <a:normAutofit/>
          </a:bodyPr>
          <a:lstStyle/>
          <a:p>
            <a:r>
              <a:rPr lang="en-US" dirty="0" smtClean="0"/>
              <a:t>“Emerging Adulthood” - Peer annotation evaluation exercise with homework</a:t>
            </a:r>
          </a:p>
          <a:p>
            <a:r>
              <a:rPr lang="en-US" dirty="0" smtClean="0"/>
              <a:t>Group Exercise: Psychology Unit Exam preparation</a:t>
            </a:r>
            <a:r>
              <a:rPr lang="en-US" dirty="0"/>
              <a:t> </a:t>
            </a:r>
            <a:r>
              <a:rPr lang="en-US" dirty="0" smtClean="0"/>
              <a:t>DUE TODAY.</a:t>
            </a:r>
          </a:p>
          <a:p>
            <a:r>
              <a:rPr lang="en-US" dirty="0" smtClean="0">
                <a:solidFill>
                  <a:srgbClr val="C00000"/>
                </a:solidFill>
              </a:rPr>
              <a:t>Start Studying NOW: </a:t>
            </a:r>
            <a:r>
              <a:rPr lang="en-US" dirty="0" smtClean="0">
                <a:solidFill>
                  <a:srgbClr val="0070C0"/>
                </a:solidFill>
              </a:rPr>
              <a:t>Psychology and Reading Process Unit Exam is </a:t>
            </a:r>
            <a:r>
              <a:rPr lang="en-US" dirty="0" smtClean="0">
                <a:solidFill>
                  <a:srgbClr val="0070C0"/>
                </a:solidFill>
              </a:rPr>
              <a:t>________________.</a:t>
            </a:r>
            <a:endParaRPr lang="en-US" dirty="0" smtClean="0">
              <a:solidFill>
                <a:srgbClr val="0070C0"/>
              </a:solidFill>
            </a:endParaRP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8109" y="5850028"/>
            <a:ext cx="8045891" cy="887371"/>
          </a:xfrm>
          <a:prstGeom prst="rect">
            <a:avLst/>
          </a:prstGeom>
        </p:spPr>
      </p:pic>
    </p:spTree>
    <p:extLst>
      <p:ext uri="{BB962C8B-B14F-4D97-AF65-F5344CB8AC3E}">
        <p14:creationId xmlns:p14="http://schemas.microsoft.com/office/powerpoint/2010/main" val="3856556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Next Week</a:t>
            </a:r>
            <a:endParaRPr lang="en-US" dirty="0"/>
          </a:p>
        </p:txBody>
      </p:sp>
      <p:sp>
        <p:nvSpPr>
          <p:cNvPr id="3" name="Content Placeholder 2"/>
          <p:cNvSpPr>
            <a:spLocks noGrp="1"/>
          </p:cNvSpPr>
          <p:nvPr>
            <p:ph idx="1"/>
          </p:nvPr>
        </p:nvSpPr>
        <p:spPr>
          <a:xfrm>
            <a:off x="1447800" y="1447800"/>
            <a:ext cx="7239000" cy="4800600"/>
          </a:xfrm>
          <a:solidFill>
            <a:schemeClr val="bg1"/>
          </a:solidFill>
          <a:ln w="38100">
            <a:solidFill>
              <a:schemeClr val="accent5">
                <a:lumMod val="75000"/>
              </a:schemeClr>
            </a:solidFill>
          </a:ln>
        </p:spPr>
        <p:txBody>
          <a:bodyPr>
            <a:normAutofit fontScale="92500" lnSpcReduction="10000"/>
          </a:bodyPr>
          <a:lstStyle/>
          <a:p>
            <a:r>
              <a:rPr lang="en-US" dirty="0" smtClean="0">
                <a:solidFill>
                  <a:srgbClr val="0000FF"/>
                </a:solidFill>
              </a:rPr>
              <a:t>Next </a:t>
            </a:r>
            <a:r>
              <a:rPr lang="en-US" dirty="0" smtClean="0">
                <a:solidFill>
                  <a:srgbClr val="0000FF"/>
                </a:solidFill>
              </a:rPr>
              <a:t>Class</a:t>
            </a:r>
            <a:r>
              <a:rPr lang="en-US" dirty="0" smtClean="0">
                <a:solidFill>
                  <a:srgbClr val="0000FF"/>
                </a:solidFill>
              </a:rPr>
              <a:t>, </a:t>
            </a:r>
            <a:r>
              <a:rPr lang="en-US" dirty="0" smtClean="0">
                <a:solidFill>
                  <a:srgbClr val="FF33CC"/>
                </a:solidFill>
              </a:rPr>
              <a:t>Unit Review and Practice Quiz</a:t>
            </a:r>
          </a:p>
          <a:p>
            <a:r>
              <a:rPr lang="en-US" dirty="0">
                <a:solidFill>
                  <a:srgbClr val="0000FF"/>
                </a:solidFill>
              </a:rPr>
              <a:t>Bring </a:t>
            </a:r>
            <a:r>
              <a:rPr lang="en-US" dirty="0" smtClean="0">
                <a:solidFill>
                  <a:srgbClr val="0000FF"/>
                </a:solidFill>
              </a:rPr>
              <a:t>all your </a:t>
            </a:r>
            <a:r>
              <a:rPr lang="en-US" dirty="0">
                <a:solidFill>
                  <a:srgbClr val="0000FF"/>
                </a:solidFill>
              </a:rPr>
              <a:t>psych articles and notebook</a:t>
            </a:r>
            <a:endParaRPr lang="en-US" dirty="0" smtClean="0">
              <a:solidFill>
                <a:srgbClr val="FF33CC"/>
              </a:solidFill>
            </a:endParaRPr>
          </a:p>
          <a:p>
            <a:r>
              <a:rPr lang="en-US" dirty="0" smtClean="0">
                <a:solidFill>
                  <a:srgbClr val="0000FF"/>
                </a:solidFill>
              </a:rPr>
              <a:t>Following </a:t>
            </a:r>
            <a:r>
              <a:rPr lang="en-US" dirty="0" smtClean="0">
                <a:solidFill>
                  <a:srgbClr val="0000FF"/>
                </a:solidFill>
              </a:rPr>
              <a:t>Class: </a:t>
            </a:r>
            <a:r>
              <a:rPr lang="en-US" dirty="0" smtClean="0">
                <a:solidFill>
                  <a:srgbClr val="FF33CC"/>
                </a:solidFill>
              </a:rPr>
              <a:t>Unit Exam</a:t>
            </a:r>
          </a:p>
          <a:p>
            <a:r>
              <a:rPr lang="en-US" dirty="0" smtClean="0">
                <a:solidFill>
                  <a:srgbClr val="0000FF"/>
                </a:solidFill>
              </a:rPr>
              <a:t>Begin reviewing course content thus far as it relates to what the exam will cover and be prepared to ask any questions you have about it or the exam </a:t>
            </a:r>
            <a:r>
              <a:rPr lang="en-US" dirty="0" smtClean="0">
                <a:solidFill>
                  <a:srgbClr val="0000FF"/>
                </a:solidFill>
              </a:rPr>
              <a:t>next </a:t>
            </a:r>
            <a:r>
              <a:rPr lang="en-US" dirty="0" smtClean="0">
                <a:solidFill>
                  <a:srgbClr val="0000FF"/>
                </a:solidFill>
              </a:rPr>
              <a:t>week.</a:t>
            </a:r>
          </a:p>
        </p:txBody>
      </p:sp>
    </p:spTree>
    <p:extLst>
      <p:ext uri="{BB962C8B-B14F-4D97-AF65-F5344CB8AC3E}">
        <p14:creationId xmlns:p14="http://schemas.microsoft.com/office/powerpoint/2010/main" val="3661655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76200"/>
            <a:ext cx="7498080" cy="1143000"/>
          </a:xfrm>
        </p:spPr>
        <p:txBody>
          <a:bodyPr>
            <a:normAutofit fontScale="90000"/>
          </a:bodyPr>
          <a:lstStyle/>
          <a:p>
            <a:r>
              <a:rPr lang="en-US" dirty="0" smtClean="0"/>
              <a:t>Classic Psychology Videos and APA </a:t>
            </a:r>
            <a:endParaRPr lang="en-US" dirty="0"/>
          </a:p>
        </p:txBody>
      </p:sp>
      <p:sp>
        <p:nvSpPr>
          <p:cNvPr id="3" name="Content Placeholder 2"/>
          <p:cNvSpPr>
            <a:spLocks noGrp="1"/>
          </p:cNvSpPr>
          <p:nvPr>
            <p:ph idx="1"/>
          </p:nvPr>
        </p:nvSpPr>
        <p:spPr>
          <a:xfrm>
            <a:off x="1371600" y="1219200"/>
            <a:ext cx="7562088" cy="5257800"/>
          </a:xfrm>
        </p:spPr>
        <p:txBody>
          <a:bodyPr>
            <a:normAutofit fontScale="77500" lnSpcReduction="20000"/>
          </a:bodyPr>
          <a:lstStyle/>
          <a:p>
            <a:pPr marL="82296" indent="0">
              <a:buNone/>
            </a:pPr>
            <a:r>
              <a:rPr lang="en-US" dirty="0" smtClean="0"/>
              <a:t>Two famous experiments in social psychology:</a:t>
            </a:r>
          </a:p>
          <a:p>
            <a:r>
              <a:rPr lang="en-US" dirty="0" smtClean="0"/>
              <a:t>1961 Milgram </a:t>
            </a:r>
            <a:r>
              <a:rPr lang="en-US" dirty="0"/>
              <a:t>Shock Experiment</a:t>
            </a:r>
          </a:p>
          <a:p>
            <a:pPr marL="82296" indent="0">
              <a:buNone/>
            </a:pPr>
            <a:r>
              <a:rPr lang="en-US" dirty="0">
                <a:hlinkClick r:id="rId2"/>
              </a:rPr>
              <a:t>https://</a:t>
            </a:r>
            <a:r>
              <a:rPr lang="en-US" dirty="0" smtClean="0">
                <a:hlinkClick r:id="rId2"/>
              </a:rPr>
              <a:t>www.youtube.com/watch?v=xOYLCy5PVgM</a:t>
            </a:r>
            <a:endParaRPr lang="en-US" dirty="0" smtClean="0"/>
          </a:p>
          <a:p>
            <a:r>
              <a:rPr lang="en-US" dirty="0" smtClean="0"/>
              <a:t>1971Stanford Prison Experiment (warning graphic images and language; comparison to Abu </a:t>
            </a:r>
            <a:r>
              <a:rPr lang="en-US" dirty="0" err="1" smtClean="0"/>
              <a:t>Gharib</a:t>
            </a:r>
            <a:r>
              <a:rPr lang="en-US" dirty="0" smtClean="0"/>
              <a:t>)</a:t>
            </a:r>
          </a:p>
          <a:p>
            <a:pPr marL="82296" indent="0">
              <a:buNone/>
            </a:pPr>
            <a:r>
              <a:rPr lang="en-US" dirty="0">
                <a:hlinkClick r:id="rId3"/>
              </a:rPr>
              <a:t>https://</a:t>
            </a:r>
            <a:r>
              <a:rPr lang="en-US" dirty="0" smtClean="0">
                <a:hlinkClick r:id="rId3"/>
              </a:rPr>
              <a:t>www.youtube.com/watch?v=sZwfNs1pqG0</a:t>
            </a:r>
            <a:endParaRPr lang="en-US" dirty="0" smtClean="0"/>
          </a:p>
          <a:p>
            <a:r>
              <a:rPr lang="en-US" dirty="0" smtClean="0"/>
              <a:t>2008 Dr. Phillip Zimbardo’s TED talk on the psychology </a:t>
            </a:r>
            <a:r>
              <a:rPr lang="en-US" dirty="0"/>
              <a:t>of </a:t>
            </a:r>
            <a:r>
              <a:rPr lang="en-US" dirty="0" smtClean="0"/>
              <a:t>evil – “Evil is the exercise of power.”</a:t>
            </a:r>
          </a:p>
          <a:p>
            <a:pPr marL="82296" indent="0">
              <a:buNone/>
            </a:pPr>
            <a:r>
              <a:rPr lang="en-US" dirty="0" smtClean="0">
                <a:hlinkClick r:id="rId4"/>
              </a:rPr>
              <a:t>https</a:t>
            </a:r>
            <a:r>
              <a:rPr lang="en-US" dirty="0">
                <a:hlinkClick r:id="rId4"/>
              </a:rPr>
              <a:t>://</a:t>
            </a:r>
            <a:r>
              <a:rPr lang="en-US" dirty="0" smtClean="0">
                <a:hlinkClick r:id="rId4"/>
              </a:rPr>
              <a:t>www.youtube.com/watch?v=OsFEV35tWsg</a:t>
            </a:r>
            <a:endParaRPr lang="en-US" dirty="0" smtClean="0"/>
          </a:p>
          <a:p>
            <a:r>
              <a:rPr lang="en-US" dirty="0" smtClean="0"/>
              <a:t>Essential Question: </a:t>
            </a:r>
            <a:r>
              <a:rPr lang="en-US" dirty="0" smtClean="0">
                <a:solidFill>
                  <a:srgbClr val="0070C0"/>
                </a:solidFill>
              </a:rPr>
              <a:t>Why would the American Psychological Organization develop a </a:t>
            </a:r>
            <a:r>
              <a:rPr lang="en-US" dirty="0" smtClean="0">
                <a:solidFill>
                  <a:srgbClr val="0070C0"/>
                </a:solidFill>
                <a:hlinkClick r:id="rId5"/>
              </a:rPr>
              <a:t>Code of Ethics</a:t>
            </a:r>
            <a:r>
              <a:rPr lang="en-US" dirty="0" smtClean="0">
                <a:solidFill>
                  <a:srgbClr val="0070C0"/>
                </a:solidFill>
              </a:rPr>
              <a:t>? </a:t>
            </a:r>
            <a:endParaRPr lang="en-US" dirty="0">
              <a:solidFill>
                <a:srgbClr val="0070C0"/>
              </a:solidFill>
            </a:endParaRPr>
          </a:p>
        </p:txBody>
      </p:sp>
    </p:spTree>
    <p:extLst>
      <p:ext uri="{BB962C8B-B14F-4D97-AF65-F5344CB8AC3E}">
        <p14:creationId xmlns:p14="http://schemas.microsoft.com/office/powerpoint/2010/main" val="534663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FF"/>
          </a:solidFill>
          <a:ln>
            <a:solidFill>
              <a:srgbClr val="1F497D"/>
            </a:solidFill>
          </a:ln>
        </p:spPr>
        <p:txBody>
          <a:bodyPr>
            <a:normAutofit fontScale="90000"/>
          </a:bodyPr>
          <a:lstStyle/>
          <a:p>
            <a:r>
              <a:rPr lang="en-US" dirty="0" smtClean="0"/>
              <a:t>Preparing for the Psychology Unit Exam – March 2, 2014</a:t>
            </a:r>
            <a:endParaRPr lang="en-US" dirty="0">
              <a:solidFill>
                <a:srgbClr val="FF33CC"/>
              </a:solidFill>
            </a:endParaRPr>
          </a:p>
        </p:txBody>
      </p:sp>
      <p:sp>
        <p:nvSpPr>
          <p:cNvPr id="3" name="Subtitle 2"/>
          <p:cNvSpPr>
            <a:spLocks noGrp="1"/>
          </p:cNvSpPr>
          <p:nvPr>
            <p:ph idx="1"/>
          </p:nvPr>
        </p:nvSpPr>
        <p:spPr>
          <a:solidFill>
            <a:srgbClr val="FFFFFF"/>
          </a:solidFill>
          <a:ln>
            <a:solidFill>
              <a:srgbClr val="1F497D"/>
            </a:solidFill>
          </a:ln>
        </p:spPr>
        <p:txBody>
          <a:bodyPr>
            <a:normAutofit fontScale="92500" lnSpcReduction="20000"/>
          </a:bodyPr>
          <a:lstStyle/>
          <a:p>
            <a:pPr algn="l"/>
            <a:r>
              <a:rPr lang="en-US" dirty="0" smtClean="0">
                <a:solidFill>
                  <a:schemeClr val="accent1">
                    <a:lumMod val="75000"/>
                  </a:schemeClr>
                </a:solidFill>
              </a:rPr>
              <a:t>The key terms and main ideas in the articles/chapter we have read. </a:t>
            </a:r>
            <a:r>
              <a:rPr lang="en-US" i="1" dirty="0" smtClean="0">
                <a:solidFill>
                  <a:schemeClr val="accent1">
                    <a:lumMod val="75000"/>
                  </a:schemeClr>
                </a:solidFill>
              </a:rPr>
              <a:t>You should know what the </a:t>
            </a:r>
            <a:r>
              <a:rPr lang="en-US" i="1" dirty="0" smtClean="0">
                <a:solidFill>
                  <a:srgbClr val="FF33CC"/>
                </a:solidFill>
              </a:rPr>
              <a:t>main and supporting (sub topics, supporting points) ideas and important supporting evidence, facts, definitions, details are </a:t>
            </a:r>
            <a:r>
              <a:rPr lang="en-US" i="1" dirty="0" smtClean="0">
                <a:solidFill>
                  <a:schemeClr val="accent1">
                    <a:lumMod val="75000"/>
                  </a:schemeClr>
                </a:solidFill>
              </a:rPr>
              <a:t>in the articles and chapters. </a:t>
            </a:r>
          </a:p>
          <a:p>
            <a:pPr algn="l"/>
            <a:r>
              <a:rPr lang="en-US" dirty="0" smtClean="0">
                <a:solidFill>
                  <a:schemeClr val="accent1">
                    <a:lumMod val="75000"/>
                  </a:schemeClr>
                </a:solidFill>
              </a:rPr>
              <a:t>Reading process terms and strategies including the following: </a:t>
            </a:r>
            <a:r>
              <a:rPr lang="en-US" dirty="0" smtClean="0">
                <a:solidFill>
                  <a:srgbClr val="FF33CC"/>
                </a:solidFill>
              </a:rPr>
              <a:t>background or prior knowledge, SQ5R, Cornell notes, elaborative rehearsal, definitions and key terms</a:t>
            </a:r>
            <a:r>
              <a:rPr lang="en-US" dirty="0" smtClean="0">
                <a:solidFill>
                  <a:schemeClr val="accent1">
                    <a:lumMod val="75000"/>
                  </a:schemeClr>
                </a:solidFill>
              </a:rPr>
              <a:t>.</a:t>
            </a:r>
            <a:endParaRPr lang="en-US" dirty="0">
              <a:solidFill>
                <a:schemeClr val="accent1">
                  <a:lumMod val="75000"/>
                </a:schemeClr>
              </a:solidFill>
            </a:endParaRPr>
          </a:p>
        </p:txBody>
      </p:sp>
    </p:spTree>
    <p:extLst>
      <p:ext uri="{BB962C8B-B14F-4D97-AF65-F5344CB8AC3E}">
        <p14:creationId xmlns:p14="http://schemas.microsoft.com/office/powerpoint/2010/main" val="2183204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Psychology</a:t>
            </a:r>
            <a:r>
              <a:rPr lang="en-US" dirty="0"/>
              <a:t> </a:t>
            </a:r>
            <a:r>
              <a:rPr lang="en-US" dirty="0" smtClean="0"/>
              <a:t>Unit Readings</a:t>
            </a:r>
            <a:endParaRPr lang="en-US" dirty="0"/>
          </a:p>
        </p:txBody>
      </p:sp>
      <p:sp>
        <p:nvSpPr>
          <p:cNvPr id="3" name="Content Placeholder 2"/>
          <p:cNvSpPr>
            <a:spLocks noGrp="1"/>
          </p:cNvSpPr>
          <p:nvPr>
            <p:ph idx="1"/>
          </p:nvPr>
        </p:nvSpPr>
        <p:spPr>
          <a:xfrm>
            <a:off x="1295400" y="1143000"/>
            <a:ext cx="7498080" cy="4800600"/>
          </a:xfrm>
        </p:spPr>
        <p:txBody>
          <a:bodyPr>
            <a:normAutofit fontScale="92500" lnSpcReduction="20000"/>
          </a:bodyPr>
          <a:lstStyle/>
          <a:p>
            <a:pPr marL="82296" indent="0">
              <a:buNone/>
            </a:pPr>
            <a:endParaRPr lang="en-US" dirty="0" smtClean="0">
              <a:solidFill>
                <a:srgbClr val="C00000"/>
              </a:solidFill>
            </a:endParaRPr>
          </a:p>
          <a:p>
            <a:pPr marL="82296" indent="0">
              <a:buNone/>
            </a:pPr>
            <a:r>
              <a:rPr lang="en-US" dirty="0">
                <a:solidFill>
                  <a:srgbClr val="C00000"/>
                </a:solidFill>
              </a:rPr>
              <a:t>Textbook Chapters</a:t>
            </a:r>
          </a:p>
          <a:p>
            <a:r>
              <a:rPr lang="en-US" dirty="0" err="1"/>
              <a:t>Deiner</a:t>
            </a:r>
            <a:r>
              <a:rPr lang="en-US" dirty="0"/>
              <a:t>, Edward, “What is Science?”</a:t>
            </a:r>
          </a:p>
          <a:p>
            <a:r>
              <a:rPr lang="en-US" dirty="0" err="1"/>
              <a:t>Turkheimer</a:t>
            </a:r>
            <a:r>
              <a:rPr lang="en-US" dirty="0"/>
              <a:t>, Eric. “The Nature-Nurture Question:</a:t>
            </a:r>
          </a:p>
          <a:p>
            <a:r>
              <a:rPr lang="en-US" dirty="0"/>
              <a:t>Arnett, Jeffrey. “Emerging Adulthood.” </a:t>
            </a:r>
          </a:p>
          <a:p>
            <a:pPr marL="82296" indent="0">
              <a:buNone/>
            </a:pPr>
            <a:r>
              <a:rPr lang="en-US" dirty="0" smtClean="0">
                <a:solidFill>
                  <a:srgbClr val="C00000"/>
                </a:solidFill>
              </a:rPr>
              <a:t>Articles</a:t>
            </a:r>
          </a:p>
          <a:p>
            <a:r>
              <a:rPr lang="en-US" dirty="0" err="1" smtClean="0"/>
              <a:t>Dweck</a:t>
            </a:r>
            <a:r>
              <a:rPr lang="en-US" dirty="0" smtClean="0"/>
              <a:t>, Carol. “Even </a:t>
            </a:r>
            <a:r>
              <a:rPr lang="en-US" dirty="0" err="1" smtClean="0"/>
              <a:t>Genuises</a:t>
            </a:r>
            <a:r>
              <a:rPr lang="en-US" dirty="0" smtClean="0"/>
              <a:t> Have to Work Hard.” </a:t>
            </a:r>
          </a:p>
          <a:p>
            <a:r>
              <a:rPr lang="en-US" dirty="0" smtClean="0"/>
              <a:t>American Psychological Association, “Intelligence and Achievement Testing”</a:t>
            </a:r>
          </a:p>
          <a:p>
            <a:endParaRPr lang="en-US" dirty="0" smtClean="0"/>
          </a:p>
          <a:p>
            <a:endParaRPr lang="en-US" dirty="0"/>
          </a:p>
        </p:txBody>
      </p:sp>
    </p:spTree>
    <p:extLst>
      <p:ext uri="{BB962C8B-B14F-4D97-AF65-F5344CB8AC3E}">
        <p14:creationId xmlns:p14="http://schemas.microsoft.com/office/powerpoint/2010/main" val="2133219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solidFill>
              <a:schemeClr val="tx2"/>
            </a:solidFill>
          </a:ln>
        </p:spPr>
        <p:txBody>
          <a:bodyPr>
            <a:noAutofit/>
          </a:bodyPr>
          <a:lstStyle/>
          <a:p>
            <a:r>
              <a:rPr lang="en-US" sz="3200" dirty="0" smtClean="0"/>
              <a:t>Coming UP on March 3 Group Exercise: </a:t>
            </a:r>
            <a:br>
              <a:rPr lang="en-US" sz="3200" dirty="0" smtClean="0"/>
            </a:br>
            <a:r>
              <a:rPr lang="en-US" sz="3200" dirty="0" smtClean="0"/>
              <a:t>Create Test Questions for Unit Exam</a:t>
            </a:r>
            <a:endParaRPr lang="en-US" sz="3200" dirty="0"/>
          </a:p>
        </p:txBody>
      </p:sp>
      <p:sp>
        <p:nvSpPr>
          <p:cNvPr id="3" name="Content Placeholder 2"/>
          <p:cNvSpPr>
            <a:spLocks noGrp="1"/>
          </p:cNvSpPr>
          <p:nvPr>
            <p:ph sz="half" idx="1"/>
          </p:nvPr>
        </p:nvSpPr>
        <p:spPr>
          <a:solidFill>
            <a:srgbClr val="FFFFFF"/>
          </a:solidFill>
          <a:ln>
            <a:solidFill>
              <a:srgbClr val="1F497D"/>
            </a:solidFill>
          </a:ln>
        </p:spPr>
        <p:txBody>
          <a:bodyPr>
            <a:normAutofit fontScale="85000" lnSpcReduction="20000"/>
          </a:bodyPr>
          <a:lstStyle/>
          <a:p>
            <a:r>
              <a:rPr lang="en-US" dirty="0" smtClean="0">
                <a:solidFill>
                  <a:srgbClr val="FF33CC"/>
                </a:solidFill>
              </a:rPr>
              <a:t>CREATE</a:t>
            </a:r>
            <a:r>
              <a:rPr lang="en-US" dirty="0" smtClean="0">
                <a:solidFill>
                  <a:srgbClr val="0070C0"/>
                </a:solidFill>
              </a:rPr>
              <a:t> one multiple choice question with four response choices </a:t>
            </a:r>
            <a:r>
              <a:rPr lang="en-US" dirty="0" smtClean="0"/>
              <a:t>for </a:t>
            </a:r>
            <a:r>
              <a:rPr lang="en-US" dirty="0" smtClean="0">
                <a:solidFill>
                  <a:srgbClr val="FF33CC"/>
                </a:solidFill>
              </a:rPr>
              <a:t>EACH</a:t>
            </a:r>
            <a:r>
              <a:rPr lang="en-US" dirty="0" smtClean="0"/>
              <a:t> of these readings:</a:t>
            </a:r>
          </a:p>
          <a:p>
            <a:r>
              <a:rPr lang="en-US" sz="2400" dirty="0" smtClean="0">
                <a:solidFill>
                  <a:srgbClr val="C00000"/>
                </a:solidFill>
              </a:rPr>
              <a:t>“Why Science?”</a:t>
            </a:r>
          </a:p>
          <a:p>
            <a:r>
              <a:rPr lang="en-US" sz="2400" dirty="0" smtClean="0">
                <a:solidFill>
                  <a:srgbClr val="C00000"/>
                </a:solidFill>
              </a:rPr>
              <a:t>“The Nature/Nurture Question”</a:t>
            </a:r>
          </a:p>
          <a:p>
            <a:r>
              <a:rPr lang="en-US" sz="2400" dirty="0" smtClean="0">
                <a:solidFill>
                  <a:srgbClr val="C00000"/>
                </a:solidFill>
              </a:rPr>
              <a:t>“Emerging Adulthood”</a:t>
            </a:r>
          </a:p>
          <a:p>
            <a:r>
              <a:rPr lang="en-US" sz="2400" dirty="0" smtClean="0"/>
              <a:t>“Intelligence and Achievement Testing”</a:t>
            </a:r>
          </a:p>
          <a:p>
            <a:r>
              <a:rPr lang="en-US" sz="2400" dirty="0"/>
              <a:t>Even Geniuses Need to Work Hard”</a:t>
            </a:r>
          </a:p>
          <a:p>
            <a:r>
              <a:rPr lang="en-US" sz="2400" dirty="0"/>
              <a:t>“Intelligence and Achievement Testing”</a:t>
            </a:r>
          </a:p>
          <a:p>
            <a:endParaRPr lang="en-US" sz="2400" dirty="0" smtClean="0"/>
          </a:p>
          <a:p>
            <a:endParaRPr lang="en-US" dirty="0"/>
          </a:p>
        </p:txBody>
      </p:sp>
      <p:sp>
        <p:nvSpPr>
          <p:cNvPr id="4" name="Content Placeholder 3"/>
          <p:cNvSpPr>
            <a:spLocks noGrp="1"/>
          </p:cNvSpPr>
          <p:nvPr>
            <p:ph sz="half" idx="2"/>
          </p:nvPr>
        </p:nvSpPr>
        <p:spPr>
          <a:solidFill>
            <a:srgbClr val="FFFFFF"/>
          </a:solidFill>
          <a:ln>
            <a:solidFill>
              <a:srgbClr val="1F497D"/>
            </a:solidFill>
          </a:ln>
        </p:spPr>
        <p:txBody>
          <a:bodyPr>
            <a:normAutofit fontScale="85000" lnSpcReduction="20000"/>
          </a:bodyPr>
          <a:lstStyle/>
          <a:p>
            <a:r>
              <a:rPr lang="en-US" sz="2400" dirty="0" smtClean="0">
                <a:solidFill>
                  <a:srgbClr val="FF33CC"/>
                </a:solidFill>
              </a:rPr>
              <a:t>CREATE</a:t>
            </a:r>
            <a:r>
              <a:rPr lang="en-US" sz="2400" dirty="0" smtClean="0"/>
              <a:t> a list of the </a:t>
            </a:r>
            <a:r>
              <a:rPr lang="en-US" sz="2400" dirty="0" smtClean="0">
                <a:solidFill>
                  <a:srgbClr val="0070C0"/>
                </a:solidFill>
              </a:rPr>
              <a:t>top fifteen new words</a:t>
            </a:r>
            <a:r>
              <a:rPr lang="en-US" sz="2400" dirty="0" smtClean="0"/>
              <a:t> that are </a:t>
            </a:r>
            <a:r>
              <a:rPr lang="en-US" sz="2400" i="1" dirty="0" smtClean="0"/>
              <a:t>most important </a:t>
            </a:r>
            <a:r>
              <a:rPr lang="en-US" sz="2400" dirty="0" smtClean="0"/>
              <a:t>to know from our six psychology readings. </a:t>
            </a:r>
            <a:r>
              <a:rPr lang="en-US" sz="2400" dirty="0" smtClean="0">
                <a:solidFill>
                  <a:srgbClr val="FF33CC"/>
                </a:solidFill>
              </a:rPr>
              <a:t>DEFINE</a:t>
            </a:r>
            <a:r>
              <a:rPr lang="en-US" sz="2400" dirty="0" smtClean="0"/>
              <a:t> each term on your list completely.</a:t>
            </a:r>
          </a:p>
          <a:p>
            <a:pPr lvl="1"/>
            <a:r>
              <a:rPr lang="en-US" sz="2800" i="1" dirty="0" smtClean="0">
                <a:solidFill>
                  <a:srgbClr val="0070C0"/>
                </a:solidFill>
              </a:rPr>
              <a:t>In other words, what fifteen words would you tell a friend to study if he or she was about to take a quiz on the most important terms in this psychology unit?</a:t>
            </a:r>
          </a:p>
          <a:p>
            <a:pPr lvl="1"/>
            <a:endParaRPr lang="en-US" sz="2800" dirty="0" smtClean="0"/>
          </a:p>
          <a:p>
            <a:pPr marL="82296" indent="0">
              <a:buNone/>
            </a:pPr>
            <a:endParaRPr lang="en-US" dirty="0" smtClean="0"/>
          </a:p>
          <a:p>
            <a:endParaRPr lang="en-US" dirty="0"/>
          </a:p>
        </p:txBody>
      </p:sp>
    </p:spTree>
    <p:extLst>
      <p:ext uri="{BB962C8B-B14F-4D97-AF65-F5344CB8AC3E}">
        <p14:creationId xmlns:p14="http://schemas.microsoft.com/office/powerpoint/2010/main" val="2781462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1" y="2057400"/>
            <a:ext cx="7543800" cy="1569660"/>
          </a:xfrm>
          <a:prstGeom prst="rect">
            <a:avLst/>
          </a:prstGeom>
          <a:noFill/>
        </p:spPr>
        <p:txBody>
          <a:bodyPr wrap="square" rtlCol="0">
            <a:spAutoFit/>
          </a:bodyPr>
          <a:lstStyle/>
          <a:p>
            <a:r>
              <a:rPr lang="en-US" sz="3200" dirty="0" smtClean="0">
                <a:solidFill>
                  <a:srgbClr val="0070C0"/>
                </a:solidFill>
              </a:rPr>
              <a:t>THIS SLIDE SHOW AND ACTIVITIES CAN TAKE TWO 1:15-20 minute class periods. This is a typical stopping place.</a:t>
            </a:r>
            <a:endParaRPr lang="en-US" sz="3200" dirty="0">
              <a:solidFill>
                <a:srgbClr val="0070C0"/>
              </a:solidFill>
            </a:endParaRPr>
          </a:p>
        </p:txBody>
      </p:sp>
    </p:spTree>
    <p:extLst>
      <p:ext uri="{BB962C8B-B14F-4D97-AF65-F5344CB8AC3E}">
        <p14:creationId xmlns:p14="http://schemas.microsoft.com/office/powerpoint/2010/main" val="3285173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FF"/>
          </a:solidFill>
          <a:ln>
            <a:solidFill>
              <a:srgbClr val="1F497D"/>
            </a:solidFill>
          </a:ln>
        </p:spPr>
        <p:txBody>
          <a:bodyPr>
            <a:normAutofit/>
          </a:bodyPr>
          <a:lstStyle/>
          <a:p>
            <a:r>
              <a:rPr lang="en-US" sz="3200" dirty="0" smtClean="0"/>
              <a:t>Create One “Story” Multiple Choice Question for “Emerging Adulthood”</a:t>
            </a:r>
            <a:endParaRPr lang="en-US" sz="3200" dirty="0"/>
          </a:p>
        </p:txBody>
      </p:sp>
      <p:sp>
        <p:nvSpPr>
          <p:cNvPr id="3" name="Content Placeholder 2"/>
          <p:cNvSpPr>
            <a:spLocks noGrp="1"/>
          </p:cNvSpPr>
          <p:nvPr>
            <p:ph idx="1"/>
          </p:nvPr>
        </p:nvSpPr>
        <p:spPr>
          <a:solidFill>
            <a:srgbClr val="FFFFFF"/>
          </a:solidFill>
          <a:ln>
            <a:solidFill>
              <a:srgbClr val="1F497D"/>
            </a:solidFill>
          </a:ln>
        </p:spPr>
        <p:txBody>
          <a:bodyPr>
            <a:normAutofit fontScale="92500" lnSpcReduction="20000"/>
          </a:bodyPr>
          <a:lstStyle/>
          <a:p>
            <a:r>
              <a:rPr lang="en-US" dirty="0" smtClean="0"/>
              <a:t>Review the models in the practice quiz from last week to guide you. </a:t>
            </a:r>
            <a:r>
              <a:rPr lang="en-US" dirty="0" smtClean="0">
                <a:solidFill>
                  <a:srgbClr val="0070C0"/>
                </a:solidFill>
              </a:rPr>
              <a:t>(</a:t>
            </a:r>
            <a:r>
              <a:rPr lang="en-US" dirty="0">
                <a:solidFill>
                  <a:srgbClr val="0070C0"/>
                </a:solidFill>
              </a:rPr>
              <a:t>W</a:t>
            </a:r>
            <a:r>
              <a:rPr lang="en-US" dirty="0" smtClean="0">
                <a:solidFill>
                  <a:srgbClr val="0070C0"/>
                </a:solidFill>
              </a:rPr>
              <a:t>hole class on the doc cam).</a:t>
            </a:r>
          </a:p>
          <a:p>
            <a:r>
              <a:rPr lang="en-US" dirty="0" smtClean="0"/>
              <a:t>Make sure the  situation (“story”) you present in the “stem” of the prompt is very clear to all readers in the group! Read it aloud to make sure it makes sense.</a:t>
            </a:r>
          </a:p>
          <a:p>
            <a:r>
              <a:rPr lang="en-US" dirty="0" smtClean="0"/>
              <a:t>Make sure you have four different terms, ideas, responses for the question. </a:t>
            </a:r>
            <a:r>
              <a:rPr lang="en-US" dirty="0" smtClean="0">
                <a:solidFill>
                  <a:srgbClr val="0070C0"/>
                </a:solidFill>
              </a:rPr>
              <a:t>(One response should be close, but not quite, the best response.)</a:t>
            </a:r>
            <a:endParaRPr lang="en-US" dirty="0">
              <a:solidFill>
                <a:srgbClr val="0070C0"/>
              </a:solidFill>
            </a:endParaRPr>
          </a:p>
        </p:txBody>
      </p:sp>
    </p:spTree>
    <p:extLst>
      <p:ext uri="{BB962C8B-B14F-4D97-AF65-F5344CB8AC3E}">
        <p14:creationId xmlns:p14="http://schemas.microsoft.com/office/powerpoint/2010/main" val="2650921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Scenario/Application Questions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Sets up a realistic problem or situation in which the test taker must apply learning from the unit of study to offer an appropriate course of action or “answer” to a problem presented. </a:t>
            </a:r>
          </a:p>
          <a:p>
            <a:r>
              <a:rPr lang="en-US" dirty="0" smtClean="0"/>
              <a:t>The question usually ends with a question or statement that asks the test taker to consider the situation presented in the scenario and select the best response.</a:t>
            </a:r>
          </a:p>
          <a:p>
            <a:r>
              <a:rPr lang="en-US" dirty="0" smtClean="0"/>
              <a:t>Make sure one response is somewhat close to the actual best response.</a:t>
            </a:r>
          </a:p>
          <a:p>
            <a:r>
              <a:rPr lang="en-US" dirty="0" smtClean="0"/>
              <a:t>Sets up four possible responses.</a:t>
            </a:r>
            <a:endParaRPr lang="en-US" dirty="0"/>
          </a:p>
        </p:txBody>
      </p:sp>
    </p:spTree>
    <p:extLst>
      <p:ext uri="{BB962C8B-B14F-4D97-AF65-F5344CB8AC3E}">
        <p14:creationId xmlns:p14="http://schemas.microsoft.com/office/powerpoint/2010/main" val="3901542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FF"/>
          </a:solidFill>
          <a:ln>
            <a:solidFill>
              <a:srgbClr val="1F497D"/>
            </a:solidFill>
          </a:ln>
        </p:spPr>
        <p:txBody>
          <a:bodyPr/>
          <a:lstStyle/>
          <a:p>
            <a:r>
              <a:rPr lang="en-US" dirty="0" smtClean="0"/>
              <a:t>Exercise Checklist</a:t>
            </a:r>
            <a:endParaRPr lang="en-US" dirty="0"/>
          </a:p>
        </p:txBody>
      </p:sp>
      <p:sp>
        <p:nvSpPr>
          <p:cNvPr id="3" name="Content Placeholder 2"/>
          <p:cNvSpPr>
            <a:spLocks noGrp="1"/>
          </p:cNvSpPr>
          <p:nvPr>
            <p:ph idx="1"/>
          </p:nvPr>
        </p:nvSpPr>
        <p:spPr>
          <a:solidFill>
            <a:srgbClr val="FFFFFF"/>
          </a:solidFill>
          <a:ln>
            <a:solidFill>
              <a:srgbClr val="1F497D"/>
            </a:solidFill>
          </a:ln>
        </p:spPr>
        <p:txBody>
          <a:bodyPr>
            <a:normAutofit fontScale="92500" lnSpcReduction="10000"/>
          </a:bodyPr>
          <a:lstStyle/>
          <a:p>
            <a:r>
              <a:rPr lang="en-US" dirty="0" smtClean="0"/>
              <a:t>Each group turns in:</a:t>
            </a:r>
          </a:p>
          <a:p>
            <a:pPr lvl="1">
              <a:buFont typeface="Wingdings" charset="2"/>
              <a:buChar char="q"/>
            </a:pPr>
            <a:r>
              <a:rPr lang="en-US" dirty="0" smtClean="0">
                <a:solidFill>
                  <a:srgbClr val="3366FF"/>
                </a:solidFill>
              </a:rPr>
              <a:t>Six multiple choice (MC) questions; one for each reading </a:t>
            </a:r>
          </a:p>
          <a:p>
            <a:pPr lvl="1">
              <a:buFont typeface="Wingdings" charset="2"/>
              <a:buChar char="q"/>
            </a:pPr>
            <a:r>
              <a:rPr lang="en-US" dirty="0">
                <a:solidFill>
                  <a:srgbClr val="3366FF"/>
                </a:solidFill>
              </a:rPr>
              <a:t>One list of fifteen “essential” words for this unit, including definitions</a:t>
            </a:r>
            <a:r>
              <a:rPr lang="en-US" dirty="0" smtClean="0">
                <a:solidFill>
                  <a:srgbClr val="3366FF"/>
                </a:solidFill>
              </a:rPr>
              <a:t>.</a:t>
            </a:r>
          </a:p>
          <a:p>
            <a:pPr lvl="1">
              <a:buFont typeface="Wingdings" charset="2"/>
              <a:buChar char="q"/>
            </a:pPr>
            <a:r>
              <a:rPr lang="en-US" dirty="0" smtClean="0">
                <a:solidFill>
                  <a:srgbClr val="3366FF"/>
                </a:solidFill>
              </a:rPr>
              <a:t>ONE “story” multiple choice question based on “Emerging Adulthood”</a:t>
            </a:r>
          </a:p>
          <a:p>
            <a:pPr lvl="1">
              <a:buFont typeface="Wingdings" charset="2"/>
              <a:buChar char="q"/>
            </a:pPr>
            <a:r>
              <a:rPr lang="en-US" dirty="0" smtClean="0">
                <a:solidFill>
                  <a:srgbClr val="3366FF"/>
                </a:solidFill>
              </a:rPr>
              <a:t>Work must be reviewed and “proofed” by each group member before turning it in.</a:t>
            </a:r>
          </a:p>
          <a:p>
            <a:pPr lvl="1">
              <a:buFont typeface="Wingdings" charset="2"/>
              <a:buChar char="q"/>
            </a:pPr>
            <a:r>
              <a:rPr lang="en-US" dirty="0" smtClean="0">
                <a:solidFill>
                  <a:srgbClr val="3366FF"/>
                </a:solidFill>
              </a:rPr>
              <a:t>Put names of all group members on the sheets you turn in. </a:t>
            </a:r>
            <a:endParaRPr lang="en-US" dirty="0">
              <a:solidFill>
                <a:srgbClr val="3366FF"/>
              </a:solidFill>
            </a:endParaRPr>
          </a:p>
        </p:txBody>
      </p:sp>
    </p:spTree>
    <p:extLst>
      <p:ext uri="{BB962C8B-B14F-4D97-AF65-F5344CB8AC3E}">
        <p14:creationId xmlns:p14="http://schemas.microsoft.com/office/powerpoint/2010/main" val="27105256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358</TotalTime>
  <Words>707</Words>
  <Application>Microsoft Office PowerPoint</Application>
  <PresentationFormat>On-screen Show (4:3)</PresentationFormat>
  <Paragraphs>58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RDG 091/100 AGENDA</vt:lpstr>
      <vt:lpstr>Classic Psychology Videos and APA </vt:lpstr>
      <vt:lpstr>Preparing for the Psychology Unit Exam – March 2, 2014</vt:lpstr>
      <vt:lpstr>Psychology Unit Readings</vt:lpstr>
      <vt:lpstr>Coming UP on March 3 Group Exercise:  Create Test Questions for Unit Exam</vt:lpstr>
      <vt:lpstr>PowerPoint Presentation</vt:lpstr>
      <vt:lpstr>Create One “Story” Multiple Choice Question for “Emerging Adulthood”</vt:lpstr>
      <vt:lpstr>Scenario/Application Questions</vt:lpstr>
      <vt:lpstr>Exercise Checklist</vt:lpstr>
      <vt:lpstr>For Next Week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091</dc:title>
  <dc:creator>KIEFER</dc:creator>
  <cp:lastModifiedBy>Carrie</cp:lastModifiedBy>
  <cp:revision>34</cp:revision>
  <cp:lastPrinted>2015-02-26T14:19:36Z</cp:lastPrinted>
  <dcterms:created xsi:type="dcterms:W3CDTF">2013-08-21T14:31:10Z</dcterms:created>
  <dcterms:modified xsi:type="dcterms:W3CDTF">2015-05-26T05:09:05Z</dcterms:modified>
</cp:coreProperties>
</file>