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58"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4" d="100"/>
          <a:sy n="74" d="100"/>
        </p:scale>
        <p:origin x="-1036" y="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0DE89A-9994-4D9B-AADC-7D4087570B7A}"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553D1-1526-48DF-B40B-484C5203429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0DE89A-9994-4D9B-AADC-7D4087570B7A}"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0DE89A-9994-4D9B-AADC-7D4087570B7A}"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0DE89A-9994-4D9B-AADC-7D4087570B7A}"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0DE89A-9994-4D9B-AADC-7D4087570B7A}"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553D1-1526-48DF-B40B-484C5203429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0DE89A-9994-4D9B-AADC-7D4087570B7A}" type="datetimeFigureOut">
              <a:rPr lang="en-US" smtClean="0"/>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0DE89A-9994-4D9B-AADC-7D4087570B7A}" type="datetimeFigureOut">
              <a:rPr lang="en-US" smtClean="0"/>
              <a:t>5/25/2015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8553D1-1526-48DF-B40B-484C5203429F}"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0DE89A-9994-4D9B-AADC-7D4087570B7A}" type="datetimeFigureOut">
              <a:rPr lang="en-US" smtClean="0"/>
              <a:t>5/25/2015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DE89A-9994-4D9B-AADC-7D4087570B7A}" type="datetimeFigureOut">
              <a:rPr lang="en-US" smtClean="0"/>
              <a:t>5/25/2015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DE89A-9994-4D9B-AADC-7D4087570B7A}" type="datetimeFigureOut">
              <a:rPr lang="en-US" smtClean="0"/>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553D1-1526-48DF-B40B-484C5203429F}"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DE89A-9994-4D9B-AADC-7D4087570B7A}" type="datetimeFigureOut">
              <a:rPr lang="en-US" smtClean="0"/>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B0DE89A-9994-4D9B-AADC-7D4087570B7A}" type="datetimeFigureOut">
              <a:rPr lang="en-US" smtClean="0"/>
              <a:t>5/25/2015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58553D1-1526-48DF-B40B-484C520342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Reading </a:t>
            </a:r>
            <a:r>
              <a:rPr lang="en-US" dirty="0" smtClean="0"/>
              <a:t>091/100</a:t>
            </a:r>
            <a:endParaRPr lang="en-US" dirty="0"/>
          </a:p>
        </p:txBody>
      </p:sp>
      <p:sp>
        <p:nvSpPr>
          <p:cNvPr id="3" name="Subtitle 2"/>
          <p:cNvSpPr>
            <a:spLocks noGrp="1"/>
          </p:cNvSpPr>
          <p:nvPr>
            <p:ph type="subTitle" idx="1"/>
          </p:nvPr>
        </p:nvSpPr>
        <p:spPr/>
        <p:txBody>
          <a:bodyPr/>
          <a:lstStyle/>
          <a:p>
            <a:r>
              <a:rPr lang="en-US" dirty="0" smtClean="0"/>
              <a:t>Communications Quiz Mini-Review</a:t>
            </a:r>
          </a:p>
          <a:p>
            <a:r>
              <a:rPr lang="en-US" dirty="0" smtClean="0"/>
              <a:t>Communications Quiz</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5257800"/>
            <a:ext cx="8302608" cy="946199"/>
          </a:xfrm>
          <a:prstGeom prst="rect">
            <a:avLst/>
          </a:prstGeom>
        </p:spPr>
      </p:pic>
    </p:spTree>
    <p:extLst>
      <p:ext uri="{BB962C8B-B14F-4D97-AF65-F5344CB8AC3E}">
        <p14:creationId xmlns:p14="http://schemas.microsoft.com/office/powerpoint/2010/main" val="37532146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Today’s Agenda</a:t>
            </a:r>
            <a:endParaRPr lang="en-US" dirty="0"/>
          </a:p>
        </p:txBody>
      </p:sp>
      <p:sp>
        <p:nvSpPr>
          <p:cNvPr id="5" name="Content Placeholder 4"/>
          <p:cNvSpPr>
            <a:spLocks noGrp="1"/>
          </p:cNvSpPr>
          <p:nvPr>
            <p:ph idx="1"/>
          </p:nvPr>
        </p:nvSpPr>
        <p:spPr/>
        <p:txBody>
          <a:bodyPr/>
          <a:lstStyle/>
          <a:p>
            <a:r>
              <a:rPr lang="en-US" dirty="0" smtClean="0"/>
              <a:t>Quiz review activity</a:t>
            </a:r>
          </a:p>
          <a:p>
            <a:r>
              <a:rPr lang="en-US" dirty="0" smtClean="0"/>
              <a:t>Turn in Reader’s Notebooks</a:t>
            </a:r>
          </a:p>
          <a:p>
            <a:r>
              <a:rPr lang="en-US" dirty="0" smtClean="0"/>
              <a:t>Take Quiz</a:t>
            </a:r>
          </a:p>
          <a:p>
            <a:r>
              <a:rPr lang="en-US" dirty="0" smtClean="0">
                <a:solidFill>
                  <a:srgbClr val="C00000"/>
                </a:solidFill>
              </a:rPr>
              <a:t>HOMEWORK: </a:t>
            </a:r>
            <a:r>
              <a:rPr lang="en-US" dirty="0" smtClean="0"/>
              <a:t>Complete reading of “The Confidence Gap” if you didn’t already. We will be working with it on Wednesday. Be prepared!</a:t>
            </a:r>
          </a:p>
          <a:p>
            <a:endParaRPr lang="en-US" dirty="0"/>
          </a:p>
        </p:txBody>
      </p:sp>
    </p:spTree>
    <p:extLst>
      <p:ext uri="{BB962C8B-B14F-4D97-AF65-F5344CB8AC3E}">
        <p14:creationId xmlns:p14="http://schemas.microsoft.com/office/powerpoint/2010/main" val="1108250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What elements from the list below contribute to the shared “field of experience” between speaker and audience?</a:t>
            </a:r>
            <a:endParaRPr lang="en-US" sz="3200" dirty="0"/>
          </a:p>
        </p:txBody>
      </p:sp>
      <p:sp>
        <p:nvSpPr>
          <p:cNvPr id="3" name="Content Placeholder 2"/>
          <p:cNvSpPr>
            <a:spLocks noGrp="1"/>
          </p:cNvSpPr>
          <p:nvPr>
            <p:ph idx="1"/>
          </p:nvPr>
        </p:nvSpPr>
        <p:spPr>
          <a:xfrm>
            <a:off x="457200" y="1981200"/>
            <a:ext cx="8229600" cy="4495800"/>
          </a:xfrm>
        </p:spPr>
        <p:txBody>
          <a:bodyPr/>
          <a:lstStyle/>
          <a:p>
            <a:pPr marL="457200" indent="-457200">
              <a:buFont typeface="+mj-lt"/>
              <a:buAutoNum type="alphaUcPeriod"/>
            </a:pPr>
            <a:r>
              <a:rPr lang="en-US" i="1" dirty="0" smtClean="0"/>
              <a:t>Personality</a:t>
            </a:r>
          </a:p>
          <a:p>
            <a:pPr marL="457200" indent="-457200">
              <a:buFont typeface="+mj-lt"/>
              <a:buAutoNum type="alphaUcPeriod"/>
            </a:pPr>
            <a:r>
              <a:rPr lang="en-US" i="1" dirty="0" smtClean="0"/>
              <a:t>Education</a:t>
            </a:r>
          </a:p>
          <a:p>
            <a:pPr marL="457200" indent="-457200">
              <a:buFont typeface="+mj-lt"/>
              <a:buAutoNum type="alphaUcPeriod"/>
            </a:pPr>
            <a:r>
              <a:rPr lang="en-US" i="1" dirty="0" smtClean="0"/>
              <a:t>Culture</a:t>
            </a:r>
          </a:p>
          <a:p>
            <a:pPr marL="457200" indent="-457200">
              <a:buFont typeface="+mj-lt"/>
              <a:buAutoNum type="alphaUcPeriod"/>
            </a:pPr>
            <a:r>
              <a:rPr lang="en-US" i="1" dirty="0" smtClean="0"/>
              <a:t>Beliefs</a:t>
            </a:r>
          </a:p>
          <a:p>
            <a:pPr marL="457200" indent="-457200">
              <a:buFont typeface="+mj-lt"/>
              <a:buAutoNum type="alphaUcPeriod"/>
            </a:pPr>
            <a:r>
              <a:rPr lang="en-US" i="1" dirty="0" smtClean="0"/>
              <a:t>Values</a:t>
            </a:r>
          </a:p>
          <a:p>
            <a:pPr marL="457200" indent="-457200">
              <a:buFont typeface="+mj-lt"/>
              <a:buAutoNum type="alphaUcPeriod"/>
            </a:pPr>
            <a:r>
              <a:rPr lang="en-US" i="1" dirty="0" smtClean="0"/>
              <a:t>Heredity</a:t>
            </a:r>
          </a:p>
          <a:p>
            <a:pPr marL="0" indent="0">
              <a:buNone/>
            </a:pPr>
            <a:endParaRPr lang="en-US" i="1" dirty="0"/>
          </a:p>
        </p:txBody>
      </p:sp>
    </p:spTree>
    <p:extLst>
      <p:ext uri="{BB962C8B-B14F-4D97-AF65-F5344CB8AC3E}">
        <p14:creationId xmlns:p14="http://schemas.microsoft.com/office/powerpoint/2010/main" val="2595119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Interactional Model: </a:t>
            </a:r>
            <a:br>
              <a:rPr lang="en-US" dirty="0" smtClean="0"/>
            </a:br>
            <a:r>
              <a:rPr lang="en-US" dirty="0" smtClean="0"/>
              <a:t>Decoding and Encoding</a:t>
            </a:r>
            <a:endParaRPr lang="en-US" dirty="0"/>
          </a:p>
        </p:txBody>
      </p:sp>
      <p:sp>
        <p:nvSpPr>
          <p:cNvPr id="3" name="Content Placeholder 2"/>
          <p:cNvSpPr>
            <a:spLocks noGrp="1"/>
          </p:cNvSpPr>
          <p:nvPr>
            <p:ph idx="1"/>
          </p:nvPr>
        </p:nvSpPr>
        <p:spPr/>
        <p:txBody>
          <a:bodyPr/>
          <a:lstStyle/>
          <a:p>
            <a:pPr marL="0" indent="0">
              <a:buNone/>
            </a:pPr>
            <a:r>
              <a:rPr lang="en-US" dirty="0"/>
              <a:t>Schramm and Weaver’s interactional model presents two basic processes of </a:t>
            </a:r>
            <a:r>
              <a:rPr lang="en-US" dirty="0" smtClean="0"/>
              <a:t>communication, encoding and decoding.   </a:t>
            </a:r>
          </a:p>
          <a:p>
            <a:pPr marL="0" indent="0">
              <a:buNone/>
            </a:pPr>
            <a:r>
              <a:rPr lang="en-US" dirty="0" smtClean="0"/>
              <a:t>______________________ </a:t>
            </a:r>
            <a:r>
              <a:rPr lang="en-US" dirty="0"/>
              <a:t>is what a source (speaker) does when “creating a message, adapting it across some source-selected </a:t>
            </a:r>
            <a:r>
              <a:rPr lang="en-US" dirty="0" smtClean="0"/>
              <a:t>channel” for delivery to a receiver (audience). </a:t>
            </a:r>
          </a:p>
          <a:p>
            <a:pPr marL="0" indent="0">
              <a:buNone/>
            </a:pPr>
            <a:endParaRPr lang="en-US" dirty="0"/>
          </a:p>
          <a:p>
            <a:pPr marL="0" indent="0">
              <a:buNone/>
            </a:pPr>
            <a:r>
              <a:rPr lang="en-US" dirty="0" smtClean="0"/>
              <a:t>A.</a:t>
            </a:r>
            <a:r>
              <a:rPr lang="en-US" dirty="0"/>
              <a:t>	decoding	</a:t>
            </a:r>
            <a:r>
              <a:rPr lang="en-US" dirty="0" smtClean="0"/>
              <a:t>B.</a:t>
            </a:r>
            <a:r>
              <a:rPr lang="en-US" dirty="0"/>
              <a:t>	encoding</a:t>
            </a:r>
          </a:p>
          <a:p>
            <a:endParaRPr lang="en-US" dirty="0"/>
          </a:p>
        </p:txBody>
      </p:sp>
    </p:spTree>
    <p:extLst>
      <p:ext uri="{BB962C8B-B14F-4D97-AF65-F5344CB8AC3E}">
        <p14:creationId xmlns:p14="http://schemas.microsoft.com/office/powerpoint/2010/main" val="3563412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DeVito’s Four Dimensions - Practice</a:t>
            </a:r>
            <a:endParaRPr lang="en-US" dirty="0"/>
          </a:p>
        </p:txBody>
      </p:sp>
      <p:sp>
        <p:nvSpPr>
          <p:cNvPr id="3" name="Content Placeholder 2"/>
          <p:cNvSpPr>
            <a:spLocks noGrp="1"/>
          </p:cNvSpPr>
          <p:nvPr>
            <p:ph idx="1"/>
          </p:nvPr>
        </p:nvSpPr>
        <p:spPr/>
        <p:txBody>
          <a:bodyPr/>
          <a:lstStyle/>
          <a:p>
            <a:pPr marL="0" indent="0">
              <a:buNone/>
            </a:pPr>
            <a:r>
              <a:rPr lang="en-US" i="1" dirty="0" smtClean="0"/>
              <a:t>Scenario:</a:t>
            </a:r>
            <a:r>
              <a:rPr lang="en-US" dirty="0" smtClean="0"/>
              <a:t> </a:t>
            </a:r>
          </a:p>
          <a:p>
            <a:pPr marL="0" indent="0">
              <a:buNone/>
            </a:pPr>
            <a:r>
              <a:rPr lang="en-US" dirty="0" smtClean="0"/>
              <a:t>You are preparing a speech to encourage students in your Reading 091 class to attend at least one speaker event during Genocide Week in March 2015. Work with others in your group to explain and prepare to report out on how you will use DeVito’s four dimensions of public speaking to help you plan your speech and appeal to your audience.</a:t>
            </a:r>
          </a:p>
          <a:p>
            <a:r>
              <a:rPr lang="en-US" dirty="0" smtClean="0"/>
              <a:t>Physical </a:t>
            </a:r>
          </a:p>
          <a:p>
            <a:r>
              <a:rPr lang="en-US" dirty="0" smtClean="0"/>
              <a:t>Temporal </a:t>
            </a:r>
          </a:p>
          <a:p>
            <a:r>
              <a:rPr lang="en-US" dirty="0" smtClean="0"/>
              <a:t>Social-psychological</a:t>
            </a:r>
          </a:p>
          <a:p>
            <a:r>
              <a:rPr lang="en-US" dirty="0" smtClean="0"/>
              <a:t>Cultural</a:t>
            </a:r>
          </a:p>
          <a:p>
            <a:pPr marL="0" indent="0">
              <a:buNone/>
            </a:pPr>
            <a:endParaRPr lang="en-US" dirty="0"/>
          </a:p>
        </p:txBody>
      </p:sp>
    </p:spTree>
    <p:extLst>
      <p:ext uri="{BB962C8B-B14F-4D97-AF65-F5344CB8AC3E}">
        <p14:creationId xmlns:p14="http://schemas.microsoft.com/office/powerpoint/2010/main" val="3604690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Reader’s Notebook and Quiz</a:t>
            </a:r>
            <a:endParaRPr lang="en-US" dirty="0"/>
          </a:p>
        </p:txBody>
      </p:sp>
      <p:sp>
        <p:nvSpPr>
          <p:cNvPr id="3" name="Content Placeholder 2"/>
          <p:cNvSpPr>
            <a:spLocks noGrp="1"/>
          </p:cNvSpPr>
          <p:nvPr>
            <p:ph idx="1"/>
          </p:nvPr>
        </p:nvSpPr>
        <p:spPr/>
        <p:txBody>
          <a:bodyPr/>
          <a:lstStyle/>
          <a:p>
            <a:r>
              <a:rPr lang="en-US" dirty="0" smtClean="0"/>
              <a:t>Put today’s entry in your Table of Contents</a:t>
            </a:r>
          </a:p>
          <a:p>
            <a:r>
              <a:rPr lang="en-US" dirty="0" smtClean="0"/>
              <a:t>Submit notebook</a:t>
            </a:r>
          </a:p>
          <a:p>
            <a:r>
              <a:rPr lang="en-US" dirty="0" smtClean="0"/>
              <a:t>Take quiz</a:t>
            </a:r>
          </a:p>
          <a:p>
            <a:endParaRPr lang="en-US" dirty="0"/>
          </a:p>
          <a:p>
            <a:r>
              <a:rPr lang="en-US" dirty="0" smtClean="0">
                <a:solidFill>
                  <a:srgbClr val="C00000"/>
                </a:solidFill>
              </a:rPr>
              <a:t>HOMEWORK: </a:t>
            </a:r>
            <a:r>
              <a:rPr lang="en-US" dirty="0" smtClean="0"/>
              <a:t>Review “The Confidence Gap” to note what you found most interesting about the article personally. (Finish </a:t>
            </a:r>
            <a:r>
              <a:rPr lang="en-US" dirty="0"/>
              <a:t>“The Confidence Gap” if you didn’t already</a:t>
            </a:r>
            <a:r>
              <a:rPr lang="en-US" dirty="0" smtClean="0"/>
              <a:t>.) </a:t>
            </a:r>
            <a:endParaRPr lang="en-US" dirty="0"/>
          </a:p>
        </p:txBody>
      </p:sp>
    </p:spTree>
    <p:extLst>
      <p:ext uri="{BB962C8B-B14F-4D97-AF65-F5344CB8AC3E}">
        <p14:creationId xmlns:p14="http://schemas.microsoft.com/office/powerpoint/2010/main" val="11469256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55</TotalTime>
  <Words>244</Words>
  <Application>Microsoft Office PowerPoint</Application>
  <PresentationFormat>On-screen Show (4:3)</PresentationFormat>
  <Paragraphs>33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Clarity</vt:lpstr>
      <vt:lpstr>Reading 091/100</vt:lpstr>
      <vt:lpstr>Today’s Agenda</vt:lpstr>
      <vt:lpstr>What elements from the list below contribute to the shared “field of experience” between speaker and audience?</vt:lpstr>
      <vt:lpstr>Interactional Model:  Decoding and Encoding</vt:lpstr>
      <vt:lpstr>DeVito’s Four Dimensions - Practice</vt:lpstr>
      <vt:lpstr>Reader’s Notebook and Quiz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091</dc:title>
  <dc:creator>KIEFER</dc:creator>
  <cp:lastModifiedBy>Carrie</cp:lastModifiedBy>
  <cp:revision>6</cp:revision>
  <dcterms:created xsi:type="dcterms:W3CDTF">2014-11-03T01:16:27Z</dcterms:created>
  <dcterms:modified xsi:type="dcterms:W3CDTF">2015-05-26T04:15:40Z</dcterms:modified>
</cp:coreProperties>
</file>