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handoutMasterIdLst>
    <p:handoutMasterId r:id="rId13"/>
  </p:handoutMasterIdLst>
  <p:sldIdLst>
    <p:sldId id="256" r:id="rId2"/>
    <p:sldId id="257" r:id="rId3"/>
    <p:sldId id="258" r:id="rId4"/>
    <p:sldId id="259" r:id="rId5"/>
    <p:sldId id="260" r:id="rId6"/>
    <p:sldId id="266" r:id="rId7"/>
    <p:sldId id="261" r:id="rId8"/>
    <p:sldId id="265" r:id="rId9"/>
    <p:sldId id="263" r:id="rId10"/>
    <p:sldId id="264" r:id="rId11"/>
    <p:sldId id="262"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8" d="100"/>
          <a:sy n="118" d="100"/>
        </p:scale>
        <p:origin x="-288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34ACF11-9341-4B47-97AE-1E33384FDA1B}" type="datetimeFigureOut">
              <a:rPr lang="en-US" smtClean="0"/>
              <a:t>11/17/14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9F1A4DF-EA90-9241-B2BE-33EEE98EE6B6}" type="slidenum">
              <a:rPr lang="en-US" smtClean="0"/>
              <a:t>‹#›</a:t>
            </a:fld>
            <a:endParaRPr lang="en-US"/>
          </a:p>
        </p:txBody>
      </p:sp>
    </p:spTree>
    <p:extLst>
      <p:ext uri="{BB962C8B-B14F-4D97-AF65-F5344CB8AC3E}">
        <p14:creationId xmlns:p14="http://schemas.microsoft.com/office/powerpoint/2010/main" val="58958661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DC842B9-B9B4-0A49-A157-96A3789CB25E}" type="datetimeFigureOut">
              <a:rPr lang="en-US" smtClean="0"/>
              <a:t>11/17/14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0B305D23-94B9-ED47-AEA6-8709473DF980}"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C842B9-B9B4-0A49-A157-96A3789CB25E}" type="datetimeFigureOut">
              <a:rPr lang="en-US" smtClean="0"/>
              <a:t>11/17/14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B305D23-94B9-ED47-AEA6-8709473DF98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C842B9-B9B4-0A49-A157-96A3789CB25E}" type="datetimeFigureOut">
              <a:rPr lang="en-US" smtClean="0"/>
              <a:t>11/17/14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B305D23-94B9-ED47-AEA6-8709473DF98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C842B9-B9B4-0A49-A157-96A3789CB25E}" type="datetimeFigureOut">
              <a:rPr lang="en-US" smtClean="0"/>
              <a:t>11/17/14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B305D23-94B9-ED47-AEA6-8709473DF98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DC842B9-B9B4-0A49-A157-96A3789CB25E}" type="datetimeFigureOut">
              <a:rPr lang="en-US" smtClean="0"/>
              <a:t>11/17/14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B305D23-94B9-ED47-AEA6-8709473DF980}"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DC842B9-B9B4-0A49-A157-96A3789CB25E}" type="datetimeFigureOut">
              <a:rPr lang="en-US" smtClean="0"/>
              <a:t>11/17/14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B305D23-94B9-ED47-AEA6-8709473DF98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DC842B9-B9B4-0A49-A157-96A3789CB25E}" type="datetimeFigureOut">
              <a:rPr lang="en-US" smtClean="0"/>
              <a:t>11/17/14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B305D23-94B9-ED47-AEA6-8709473DF98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DC842B9-B9B4-0A49-A157-96A3789CB25E}" type="datetimeFigureOut">
              <a:rPr lang="en-US" smtClean="0"/>
              <a:t>11/17/14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B305D23-94B9-ED47-AEA6-8709473DF98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DC842B9-B9B4-0A49-A157-96A3789CB25E}" type="datetimeFigureOut">
              <a:rPr lang="en-US" smtClean="0"/>
              <a:t>11/17/14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B305D23-94B9-ED47-AEA6-8709473DF980}"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DC842B9-B9B4-0A49-A157-96A3789CB25E}" type="datetimeFigureOut">
              <a:rPr lang="en-US" smtClean="0"/>
              <a:t>11/17/14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B305D23-94B9-ED47-AEA6-8709473DF98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DC842B9-B9B4-0A49-A157-96A3789CB25E}" type="datetimeFigureOut">
              <a:rPr lang="en-US" smtClean="0"/>
              <a:t>11/17/14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B305D23-94B9-ED47-AEA6-8709473DF980}"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DC842B9-B9B4-0A49-A157-96A3789CB25E}" type="datetimeFigureOut">
              <a:rPr lang="en-US" smtClean="0"/>
              <a:t>11/17/14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05D23-94B9-ED47-AEA6-8709473DF980}"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Communications Unit </a:t>
            </a:r>
            <a:endParaRPr lang="en-US" dirty="0"/>
          </a:p>
        </p:txBody>
      </p:sp>
      <p:sp>
        <p:nvSpPr>
          <p:cNvPr id="3" name="Subtitle 2"/>
          <p:cNvSpPr>
            <a:spLocks noGrp="1"/>
          </p:cNvSpPr>
          <p:nvPr>
            <p:ph type="subTitle" idx="1"/>
          </p:nvPr>
        </p:nvSpPr>
        <p:spPr/>
        <p:txBody>
          <a:bodyPr/>
          <a:lstStyle/>
          <a:p>
            <a:r>
              <a:rPr lang="en-US" dirty="0" smtClean="0"/>
              <a:t>Wrap Up and Review</a:t>
            </a:r>
          </a:p>
          <a:p>
            <a:r>
              <a:rPr lang="en-US" dirty="0" smtClean="0"/>
              <a:t>Nov. 17, 2014</a:t>
            </a:r>
            <a:endParaRPr lang="en-US" dirty="0"/>
          </a:p>
        </p:txBody>
      </p:sp>
    </p:spTree>
    <p:extLst>
      <p:ext uri="{BB962C8B-B14F-4D97-AF65-F5344CB8AC3E}">
        <p14:creationId xmlns:p14="http://schemas.microsoft.com/office/powerpoint/2010/main" val="428841421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35608" y="182951"/>
            <a:ext cx="7498080" cy="965640"/>
          </a:xfrm>
        </p:spPr>
        <p:txBody>
          <a:bodyPr>
            <a:normAutofit/>
          </a:bodyPr>
          <a:lstStyle/>
          <a:p>
            <a:r>
              <a:rPr lang="en-US" sz="2000" dirty="0"/>
              <a:t>HOW TO READ PEOPLE. By: Harris, Janelle, </a:t>
            </a:r>
            <a:r>
              <a:rPr lang="en-US" sz="2000" i="1" dirty="0"/>
              <a:t>Essence</a:t>
            </a:r>
            <a:r>
              <a:rPr lang="en-US" sz="2000" dirty="0"/>
              <a:t>, 00140880, Aug2014, Vol. 45, </a:t>
            </a:r>
            <a:r>
              <a:rPr lang="en-US" sz="2000" dirty="0" smtClean="0"/>
              <a:t>Issue 4.</a:t>
            </a:r>
            <a:endParaRPr lang="en-US" dirty="0"/>
          </a:p>
        </p:txBody>
      </p:sp>
      <p:sp>
        <p:nvSpPr>
          <p:cNvPr id="6" name="Content Placeholder 5"/>
          <p:cNvSpPr>
            <a:spLocks noGrp="1"/>
          </p:cNvSpPr>
          <p:nvPr>
            <p:ph idx="1"/>
          </p:nvPr>
        </p:nvSpPr>
        <p:spPr>
          <a:xfrm>
            <a:off x="1237675" y="1132777"/>
            <a:ext cx="7791975" cy="5224558"/>
          </a:xfrm>
        </p:spPr>
        <p:txBody>
          <a:bodyPr>
            <a:noAutofit/>
          </a:bodyPr>
          <a:lstStyle/>
          <a:p>
            <a:r>
              <a:rPr lang="en-US" sz="2400" dirty="0"/>
              <a:t>WATCH YOUR BODY LANGUAGE</a:t>
            </a:r>
          </a:p>
          <a:p>
            <a:r>
              <a:rPr lang="en-US" sz="2400" dirty="0"/>
              <a:t>YOUR EXPRESSIONS AND STANCES SPEAK VOLUMES.</a:t>
            </a:r>
          </a:p>
          <a:p>
            <a:r>
              <a:rPr lang="en-US" sz="2400" dirty="0"/>
              <a:t>SOME TIPS:</a:t>
            </a:r>
          </a:p>
          <a:p>
            <a:pPr lvl="1"/>
            <a:r>
              <a:rPr lang="en-US" sz="2400" dirty="0">
                <a:solidFill>
                  <a:schemeClr val="accent6">
                    <a:lumMod val="75000"/>
                  </a:schemeClr>
                </a:solidFill>
              </a:rPr>
              <a:t>Point your feet toward the person you want to connect with.</a:t>
            </a:r>
          </a:p>
          <a:p>
            <a:pPr lvl="1"/>
            <a:r>
              <a:rPr lang="en-US" sz="2400" dirty="0">
                <a:solidFill>
                  <a:schemeClr val="accent6">
                    <a:lumMod val="75000"/>
                  </a:schemeClr>
                </a:solidFill>
              </a:rPr>
              <a:t>Keep hands open to show approachability.</a:t>
            </a:r>
          </a:p>
          <a:p>
            <a:pPr lvl="1"/>
            <a:r>
              <a:rPr lang="en-US" sz="2400" dirty="0">
                <a:solidFill>
                  <a:schemeClr val="accent6">
                    <a:lumMod val="75000"/>
                  </a:schemeClr>
                </a:solidFill>
              </a:rPr>
              <a:t>Maintain good, consistent eye contact (but don't stare).</a:t>
            </a:r>
          </a:p>
          <a:p>
            <a:pPr lvl="1"/>
            <a:r>
              <a:rPr lang="en-US" sz="2400" dirty="0">
                <a:solidFill>
                  <a:schemeClr val="accent6">
                    <a:lumMod val="75000"/>
                  </a:schemeClr>
                </a:solidFill>
              </a:rPr>
              <a:t>Avoid crossing the arms -- it subconsciously creates barriers.</a:t>
            </a:r>
          </a:p>
          <a:p>
            <a:pPr lvl="1"/>
            <a:r>
              <a:rPr lang="en-US" sz="2400" dirty="0">
                <a:solidFill>
                  <a:schemeClr val="accent6">
                    <a:lumMod val="75000"/>
                  </a:schemeClr>
                </a:solidFill>
              </a:rPr>
              <a:t>Leaning away implies disinterest. Lean in!</a:t>
            </a:r>
          </a:p>
          <a:p>
            <a:endParaRPr lang="en-US" sz="2400" dirty="0">
              <a:latin typeface="Arial"/>
              <a:cs typeface="Arial"/>
            </a:endParaRPr>
          </a:p>
        </p:txBody>
      </p:sp>
    </p:spTree>
    <p:extLst>
      <p:ext uri="{BB962C8B-B14F-4D97-AF65-F5344CB8AC3E}">
        <p14:creationId xmlns:p14="http://schemas.microsoft.com/office/powerpoint/2010/main" val="3691046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 . . </a:t>
            </a:r>
            <a:endParaRPr lang="en-US" dirty="0"/>
          </a:p>
        </p:txBody>
      </p:sp>
      <p:sp>
        <p:nvSpPr>
          <p:cNvPr id="3" name="Content Placeholder 2"/>
          <p:cNvSpPr>
            <a:spLocks noGrp="1"/>
          </p:cNvSpPr>
          <p:nvPr>
            <p:ph idx="1"/>
          </p:nvPr>
        </p:nvSpPr>
        <p:spPr/>
        <p:txBody>
          <a:bodyPr/>
          <a:lstStyle/>
          <a:p>
            <a:r>
              <a:rPr lang="en-US" dirty="0" smtClean="0"/>
              <a:t>UNIT TEST ON WEDNESDAY – COME PREPARED!</a:t>
            </a:r>
          </a:p>
          <a:p>
            <a:r>
              <a:rPr lang="en-US" dirty="0" smtClean="0"/>
              <a:t>BEGIN MINI-BUSINESS UNIT MONDAY.</a:t>
            </a:r>
            <a:endParaRPr lang="en-US" dirty="0"/>
          </a:p>
        </p:txBody>
      </p:sp>
    </p:spTree>
    <p:extLst>
      <p:ext uri="{BB962C8B-B14F-4D97-AF65-F5344CB8AC3E}">
        <p14:creationId xmlns:p14="http://schemas.microsoft.com/office/powerpoint/2010/main" val="2539143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Collect homework</a:t>
            </a:r>
          </a:p>
          <a:p>
            <a:r>
              <a:rPr lang="en-US" dirty="0" smtClean="0"/>
              <a:t>Discuss Thanksgiving Wednesday</a:t>
            </a:r>
          </a:p>
          <a:p>
            <a:r>
              <a:rPr lang="en-US" dirty="0" smtClean="0"/>
              <a:t>Review Quizzes</a:t>
            </a:r>
          </a:p>
          <a:p>
            <a:r>
              <a:rPr lang="en-US" dirty="0" smtClean="0"/>
              <a:t>Unit Test Preparation</a:t>
            </a:r>
          </a:p>
          <a:p>
            <a:pPr marL="0" indent="0">
              <a:buNone/>
            </a:pPr>
            <a:endParaRPr lang="en-US" dirty="0" smtClean="0"/>
          </a:p>
          <a:p>
            <a:endParaRPr lang="en-US" dirty="0"/>
          </a:p>
        </p:txBody>
      </p:sp>
    </p:spTree>
    <p:extLst>
      <p:ext uri="{BB962C8B-B14F-4D97-AF65-F5344CB8AC3E}">
        <p14:creationId xmlns:p14="http://schemas.microsoft.com/office/powerpoint/2010/main" val="285825367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Feedback</a:t>
            </a:r>
            <a:endParaRPr lang="en-US" dirty="0"/>
          </a:p>
        </p:txBody>
      </p:sp>
      <p:sp>
        <p:nvSpPr>
          <p:cNvPr id="3" name="Content Placeholder 2"/>
          <p:cNvSpPr>
            <a:spLocks noGrp="1"/>
          </p:cNvSpPr>
          <p:nvPr>
            <p:ph idx="1"/>
          </p:nvPr>
        </p:nvSpPr>
        <p:spPr/>
        <p:txBody>
          <a:bodyPr/>
          <a:lstStyle/>
          <a:p>
            <a:r>
              <a:rPr lang="en-US" dirty="0" smtClean="0"/>
              <a:t>HIGH = 28/25</a:t>
            </a:r>
          </a:p>
          <a:p>
            <a:r>
              <a:rPr lang="en-US" dirty="0" smtClean="0"/>
              <a:t>LOW = 17/25</a:t>
            </a:r>
          </a:p>
          <a:p>
            <a:r>
              <a:rPr lang="en-US" dirty="0" smtClean="0"/>
              <a:t>A few errors caused by NOT reading closely</a:t>
            </a:r>
          </a:p>
          <a:p>
            <a:r>
              <a:rPr lang="en-US" dirty="0" smtClean="0"/>
              <a:t>Most short essay responses appropriate</a:t>
            </a:r>
          </a:p>
          <a:p>
            <a:pPr lvl="1"/>
            <a:r>
              <a:rPr lang="en-US" dirty="0" smtClean="0"/>
              <a:t>Some needed more specific examples. Support ideas with specific, concrete evidence or examples.</a:t>
            </a:r>
            <a:endParaRPr lang="en-US" dirty="0"/>
          </a:p>
        </p:txBody>
      </p:sp>
    </p:spTree>
    <p:extLst>
      <p:ext uri="{BB962C8B-B14F-4D97-AF65-F5344CB8AC3E}">
        <p14:creationId xmlns:p14="http://schemas.microsoft.com/office/powerpoint/2010/main" val="37580448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Communication Unit Test:</a:t>
            </a:r>
            <a:br>
              <a:rPr lang="en-US" dirty="0" smtClean="0"/>
            </a:br>
            <a:r>
              <a:rPr lang="en-US" dirty="0" smtClean="0"/>
              <a:t>Reading Concepts</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Annotation</a:t>
            </a:r>
          </a:p>
          <a:p>
            <a:r>
              <a:rPr lang="en-US" dirty="0" smtClean="0"/>
              <a:t>Main idea</a:t>
            </a:r>
          </a:p>
          <a:p>
            <a:r>
              <a:rPr lang="en-US" dirty="0" smtClean="0"/>
              <a:t>Supporting idea</a:t>
            </a:r>
          </a:p>
          <a:p>
            <a:r>
              <a:rPr lang="en-US" dirty="0" smtClean="0"/>
              <a:t>Supporting evidence </a:t>
            </a:r>
          </a:p>
          <a:p>
            <a:pPr lvl="1"/>
            <a:r>
              <a:rPr lang="en-US" dirty="0" smtClean="0"/>
              <a:t>Facts</a:t>
            </a:r>
          </a:p>
          <a:p>
            <a:pPr lvl="1"/>
            <a:r>
              <a:rPr lang="en-US" dirty="0" smtClean="0"/>
              <a:t>Statistics </a:t>
            </a:r>
          </a:p>
          <a:p>
            <a:pPr lvl="1"/>
            <a:r>
              <a:rPr lang="en-US" dirty="0" smtClean="0"/>
              <a:t>Descriptive details</a:t>
            </a:r>
          </a:p>
          <a:p>
            <a:pPr lvl="1"/>
            <a:r>
              <a:rPr lang="en-US" dirty="0" smtClean="0"/>
              <a:t>Research studies</a:t>
            </a:r>
          </a:p>
          <a:p>
            <a:pPr lvl="1"/>
            <a:r>
              <a:rPr lang="en-US" dirty="0" smtClean="0"/>
              <a:t>Quotes from experts or those with firsthand experience (credible sources)</a:t>
            </a:r>
          </a:p>
          <a:p>
            <a:endParaRPr lang="en-US" dirty="0"/>
          </a:p>
        </p:txBody>
      </p:sp>
      <p:sp>
        <p:nvSpPr>
          <p:cNvPr id="4" name="Content Placeholder 3"/>
          <p:cNvSpPr>
            <a:spLocks noGrp="1"/>
          </p:cNvSpPr>
          <p:nvPr>
            <p:ph sz="half" idx="2"/>
          </p:nvPr>
        </p:nvSpPr>
        <p:spPr/>
        <p:txBody>
          <a:bodyPr>
            <a:normAutofit fontScale="92500" lnSpcReduction="10000"/>
          </a:bodyPr>
          <a:lstStyle/>
          <a:p>
            <a:r>
              <a:rPr lang="en-US" dirty="0" smtClean="0"/>
              <a:t>Denotation</a:t>
            </a:r>
          </a:p>
          <a:p>
            <a:r>
              <a:rPr lang="en-US" dirty="0" smtClean="0"/>
              <a:t>Connotation</a:t>
            </a:r>
          </a:p>
          <a:p>
            <a:r>
              <a:rPr lang="en-US" dirty="0" smtClean="0"/>
              <a:t>Author’s Tone</a:t>
            </a:r>
            <a:endParaRPr lang="en-US" dirty="0" smtClean="0"/>
          </a:p>
          <a:p>
            <a:r>
              <a:rPr lang="en-US" dirty="0" smtClean="0"/>
              <a:t>Metaphor</a:t>
            </a:r>
          </a:p>
          <a:p>
            <a:r>
              <a:rPr lang="en-US" dirty="0" smtClean="0"/>
              <a:t>Simile</a:t>
            </a:r>
          </a:p>
          <a:p>
            <a:r>
              <a:rPr lang="en-US" dirty="0" smtClean="0"/>
              <a:t>Personification</a:t>
            </a:r>
          </a:p>
          <a:p>
            <a:pPr marL="0" indent="0">
              <a:buNone/>
            </a:pPr>
            <a:endParaRPr lang="en-US" dirty="0"/>
          </a:p>
        </p:txBody>
      </p:sp>
    </p:spTree>
    <p:extLst>
      <p:ext uri="{BB962C8B-B14F-4D97-AF65-F5344CB8AC3E}">
        <p14:creationId xmlns:p14="http://schemas.microsoft.com/office/powerpoint/2010/main" val="13414001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Communication Unit Test: Content</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Review errors in Com Quiz</a:t>
            </a:r>
          </a:p>
          <a:p>
            <a:r>
              <a:rPr lang="en-US" dirty="0" smtClean="0"/>
              <a:t>Models of communication</a:t>
            </a:r>
          </a:p>
          <a:p>
            <a:r>
              <a:rPr lang="en-US" dirty="0" smtClean="0"/>
              <a:t>Value of studying communications</a:t>
            </a:r>
          </a:p>
          <a:p>
            <a:r>
              <a:rPr lang="en-US" dirty="0" smtClean="0"/>
              <a:t>KEY FOCUS: nonverbal communication</a:t>
            </a:r>
          </a:p>
        </p:txBody>
      </p:sp>
      <p:sp>
        <p:nvSpPr>
          <p:cNvPr id="4" name="Content Placeholder 3"/>
          <p:cNvSpPr>
            <a:spLocks noGrp="1"/>
          </p:cNvSpPr>
          <p:nvPr>
            <p:ph sz="half" idx="2"/>
          </p:nvPr>
        </p:nvSpPr>
        <p:spPr>
          <a:xfrm>
            <a:off x="4875365" y="1524000"/>
            <a:ext cx="4058323" cy="4954644"/>
          </a:xfrm>
        </p:spPr>
        <p:txBody>
          <a:bodyPr>
            <a:normAutofit fontScale="92500" lnSpcReduction="10000"/>
          </a:bodyPr>
          <a:lstStyle/>
          <a:p>
            <a:r>
              <a:rPr lang="en-US" dirty="0" smtClean="0"/>
              <a:t>Nonverbal Communication</a:t>
            </a:r>
          </a:p>
          <a:p>
            <a:pPr lvl="1"/>
            <a:r>
              <a:rPr lang="en-US" dirty="0" smtClean="0"/>
              <a:t>Review your articles and slides to refresh background knowledge (homework article will be provided back to you; it was close reading practice)</a:t>
            </a:r>
          </a:p>
          <a:p>
            <a:pPr lvl="1"/>
            <a:r>
              <a:rPr lang="en-US" dirty="0" smtClean="0"/>
              <a:t>New reading excerpts/selection selections will be given to you on test to apply your knowledge and comprehension of nonverbal communication</a:t>
            </a:r>
          </a:p>
          <a:p>
            <a:endParaRPr lang="en-US" dirty="0"/>
          </a:p>
        </p:txBody>
      </p:sp>
    </p:spTree>
    <p:extLst>
      <p:ext uri="{BB962C8B-B14F-4D97-AF65-F5344CB8AC3E}">
        <p14:creationId xmlns:p14="http://schemas.microsoft.com/office/powerpoint/2010/main" val="301635968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2600325"/>
            <a:ext cx="6400800" cy="3824510"/>
          </a:xfrm>
        </p:spPr>
        <p:txBody>
          <a:bodyPr>
            <a:normAutofit fontScale="90000"/>
          </a:bodyPr>
          <a:lstStyle/>
          <a:p>
            <a:r>
              <a:rPr lang="en-US" dirty="0"/>
              <a:t>Practical Nonverbal </a:t>
            </a:r>
            <a:r>
              <a:rPr lang="en-US" dirty="0" smtClean="0"/>
              <a:t>Communication:  BE PREPARED TO OFFER ADVICE THAT can apply to real world scenarios</a:t>
            </a:r>
            <a:endParaRPr lang="en-US" dirty="0"/>
          </a:p>
        </p:txBody>
      </p:sp>
      <p:sp>
        <p:nvSpPr>
          <p:cNvPr id="3" name="Text Placeholder 2"/>
          <p:cNvSpPr>
            <a:spLocks noGrp="1"/>
          </p:cNvSpPr>
          <p:nvPr>
            <p:ph type="body" idx="1"/>
          </p:nvPr>
        </p:nvSpPr>
        <p:spPr>
          <a:xfrm>
            <a:off x="2578392" y="496421"/>
            <a:ext cx="6400800" cy="1509712"/>
          </a:xfrm>
        </p:spPr>
        <p:txBody>
          <a:bodyPr>
            <a:normAutofit fontScale="85000" lnSpcReduction="10000"/>
          </a:bodyPr>
          <a:lstStyle/>
          <a:p>
            <a:r>
              <a:rPr lang="en-US" dirty="0" smtClean="0">
                <a:solidFill>
                  <a:srgbClr val="800000"/>
                </a:solidFill>
              </a:rPr>
              <a:t>READ: </a:t>
            </a:r>
            <a:r>
              <a:rPr lang="en-US" dirty="0" smtClean="0">
                <a:solidFill>
                  <a:schemeClr val="accent6">
                    <a:lumMod val="75000"/>
                  </a:schemeClr>
                </a:solidFill>
              </a:rPr>
              <a:t> “Preparing Students for the Workplace via Body Language;” </a:t>
            </a:r>
          </a:p>
          <a:p>
            <a:r>
              <a:rPr lang="en-US" dirty="0" smtClean="0">
                <a:solidFill>
                  <a:srgbClr val="800000"/>
                </a:solidFill>
              </a:rPr>
              <a:t>REVIEW</a:t>
            </a:r>
            <a:r>
              <a:rPr lang="en-US" dirty="0" smtClean="0">
                <a:solidFill>
                  <a:schemeClr val="accent6">
                    <a:lumMod val="75000"/>
                  </a:schemeClr>
                </a:solidFill>
              </a:rPr>
              <a:t>: The following slides and article above.</a:t>
            </a:r>
          </a:p>
          <a:p>
            <a:r>
              <a:rPr lang="en-US" dirty="0" smtClean="0">
                <a:solidFill>
                  <a:srgbClr val="800000"/>
                </a:solidFill>
              </a:rPr>
              <a:t>STUDY SO YOU CAN APPLY: </a:t>
            </a:r>
            <a:r>
              <a:rPr lang="en-US" dirty="0" smtClean="0">
                <a:solidFill>
                  <a:schemeClr val="accent6">
                    <a:lumMod val="75000"/>
                  </a:schemeClr>
                </a:solidFill>
              </a:rPr>
              <a:t>Practical tips for understanding and </a:t>
            </a:r>
            <a:r>
              <a:rPr lang="en-US" dirty="0">
                <a:solidFill>
                  <a:schemeClr val="accent6">
                    <a:lumMod val="75000"/>
                  </a:schemeClr>
                </a:solidFill>
              </a:rPr>
              <a:t>u</a:t>
            </a:r>
            <a:r>
              <a:rPr lang="en-US" dirty="0" smtClean="0">
                <a:solidFill>
                  <a:schemeClr val="accent6">
                    <a:lumMod val="75000"/>
                  </a:schemeClr>
                </a:solidFill>
              </a:rPr>
              <a:t>sing </a:t>
            </a:r>
            <a:r>
              <a:rPr lang="en-US" dirty="0">
                <a:solidFill>
                  <a:schemeClr val="accent6">
                    <a:lumMod val="75000"/>
                  </a:schemeClr>
                </a:solidFill>
              </a:rPr>
              <a:t>b</a:t>
            </a:r>
            <a:r>
              <a:rPr lang="en-US" dirty="0" smtClean="0">
                <a:solidFill>
                  <a:schemeClr val="accent6">
                    <a:lumMod val="75000"/>
                  </a:schemeClr>
                </a:solidFill>
              </a:rPr>
              <a:t>ody </a:t>
            </a:r>
            <a:r>
              <a:rPr lang="en-US" dirty="0">
                <a:solidFill>
                  <a:schemeClr val="accent6">
                    <a:lumMod val="75000"/>
                  </a:schemeClr>
                </a:solidFill>
              </a:rPr>
              <a:t>l</a:t>
            </a:r>
            <a:r>
              <a:rPr lang="en-US" dirty="0" smtClean="0">
                <a:solidFill>
                  <a:schemeClr val="accent6">
                    <a:lumMod val="75000"/>
                  </a:schemeClr>
                </a:solidFill>
              </a:rPr>
              <a:t>anguage in communications </a:t>
            </a:r>
            <a:endParaRPr lang="en-US" dirty="0">
              <a:solidFill>
                <a:schemeClr val="accent6">
                  <a:lumMod val="75000"/>
                </a:schemeClr>
              </a:solidFill>
            </a:endParaRPr>
          </a:p>
        </p:txBody>
      </p:sp>
    </p:spTree>
    <p:extLst>
      <p:ext uri="{BB962C8B-B14F-4D97-AF65-F5344CB8AC3E}">
        <p14:creationId xmlns:p14="http://schemas.microsoft.com/office/powerpoint/2010/main" val="4140628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35608" y="182951"/>
            <a:ext cx="7498080" cy="965640"/>
          </a:xfrm>
        </p:spPr>
        <p:txBody>
          <a:bodyPr>
            <a:normAutofit/>
          </a:bodyPr>
          <a:lstStyle/>
          <a:p>
            <a:r>
              <a:rPr lang="en-US" sz="2000" dirty="0"/>
              <a:t>HOW TO READ PEOPLE. By: Harris, Janelle, </a:t>
            </a:r>
            <a:r>
              <a:rPr lang="en-US" sz="2000" i="1" dirty="0"/>
              <a:t>Essence</a:t>
            </a:r>
            <a:r>
              <a:rPr lang="en-US" sz="2000" dirty="0"/>
              <a:t>, 00140880, Aug2014, Vol. 45, </a:t>
            </a:r>
            <a:r>
              <a:rPr lang="en-US" sz="2000" dirty="0" smtClean="0"/>
              <a:t>Issue 4.</a:t>
            </a:r>
            <a:endParaRPr lang="en-US" dirty="0"/>
          </a:p>
        </p:txBody>
      </p:sp>
      <p:sp>
        <p:nvSpPr>
          <p:cNvPr id="6" name="Content Placeholder 5"/>
          <p:cNvSpPr>
            <a:spLocks noGrp="1"/>
          </p:cNvSpPr>
          <p:nvPr>
            <p:ph idx="1"/>
          </p:nvPr>
        </p:nvSpPr>
        <p:spPr>
          <a:xfrm>
            <a:off x="1237675" y="1132777"/>
            <a:ext cx="7791975" cy="5224558"/>
          </a:xfrm>
        </p:spPr>
        <p:txBody>
          <a:bodyPr>
            <a:noAutofit/>
          </a:bodyPr>
          <a:lstStyle/>
          <a:p>
            <a:r>
              <a:rPr lang="en-US" sz="2400" b="1" dirty="0">
                <a:latin typeface="Arial"/>
                <a:cs typeface="Arial"/>
              </a:rPr>
              <a:t>POSTURE NEVER LIES. </a:t>
            </a:r>
            <a:r>
              <a:rPr lang="en-US" sz="2400" dirty="0">
                <a:latin typeface="Arial"/>
                <a:cs typeface="Arial"/>
              </a:rPr>
              <a:t>"We lean toward things we like and away from things we don't," says Janine Driver, author of You Say More Than You Think (Crown). So if your manager is sitting up and leaning in your direction, she's interested in hearing more of what you have to say. If she leans back during the course of a conversation -- especially a critical one -- she's creating distance, which could signal a problem. Driver suggests turning the interaction around by saying, "Maybe I'm wrong here, but it seems I made you uncomfortable bringing that up." It's a cordial, disarming style of confronting the situation, she says, and clarifies the reason for the shift in mood</a:t>
            </a:r>
            <a:r>
              <a:rPr lang="en-US" sz="2400" dirty="0" smtClean="0">
                <a:latin typeface="Arial"/>
                <a:cs typeface="Arial"/>
              </a:rPr>
              <a:t>.</a:t>
            </a:r>
            <a:endParaRPr lang="en-US" sz="2400" dirty="0">
              <a:latin typeface="Arial"/>
              <a:cs typeface="Arial"/>
            </a:endParaRPr>
          </a:p>
        </p:txBody>
      </p:sp>
    </p:spTree>
    <p:extLst>
      <p:ext uri="{BB962C8B-B14F-4D97-AF65-F5344CB8AC3E}">
        <p14:creationId xmlns:p14="http://schemas.microsoft.com/office/powerpoint/2010/main" val="163744919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35608" y="182951"/>
            <a:ext cx="7498080" cy="965640"/>
          </a:xfrm>
        </p:spPr>
        <p:txBody>
          <a:bodyPr>
            <a:normAutofit/>
          </a:bodyPr>
          <a:lstStyle/>
          <a:p>
            <a:r>
              <a:rPr lang="en-US" sz="2000" dirty="0"/>
              <a:t>HOW TO READ PEOPLE. By: Harris, Janelle, </a:t>
            </a:r>
            <a:r>
              <a:rPr lang="en-US" sz="2000" i="1" dirty="0"/>
              <a:t>Essence</a:t>
            </a:r>
            <a:r>
              <a:rPr lang="en-US" sz="2000" dirty="0"/>
              <a:t>, 00140880, Aug2014, Vol. 45, </a:t>
            </a:r>
            <a:r>
              <a:rPr lang="en-US" sz="2000" dirty="0" smtClean="0"/>
              <a:t>Issue 4.</a:t>
            </a:r>
            <a:endParaRPr lang="en-US" dirty="0"/>
          </a:p>
        </p:txBody>
      </p:sp>
      <p:sp>
        <p:nvSpPr>
          <p:cNvPr id="6" name="Content Placeholder 5"/>
          <p:cNvSpPr>
            <a:spLocks noGrp="1"/>
          </p:cNvSpPr>
          <p:nvPr>
            <p:ph idx="1"/>
          </p:nvPr>
        </p:nvSpPr>
        <p:spPr>
          <a:xfrm>
            <a:off x="1237675" y="1132777"/>
            <a:ext cx="7791975" cy="5224558"/>
          </a:xfrm>
        </p:spPr>
        <p:txBody>
          <a:bodyPr>
            <a:noAutofit/>
          </a:bodyPr>
          <a:lstStyle/>
          <a:p>
            <a:r>
              <a:rPr lang="en-US" sz="2400" b="1" dirty="0" smtClean="0">
                <a:latin typeface="Arial"/>
                <a:cs typeface="Arial"/>
              </a:rPr>
              <a:t>THE </a:t>
            </a:r>
            <a:r>
              <a:rPr lang="en-US" sz="2400" b="1" dirty="0">
                <a:latin typeface="Arial"/>
                <a:cs typeface="Arial"/>
              </a:rPr>
              <a:t>FACTS ARE IN THE FACE. </a:t>
            </a:r>
            <a:r>
              <a:rPr lang="en-US" sz="2400" dirty="0">
                <a:latin typeface="Arial"/>
                <a:cs typeface="Arial"/>
              </a:rPr>
              <a:t>Vital signs to pay attention to are in every part of the face, says Glass. "If somebody's biting her lip, she's holding back and not giving you the whole story," she says. "You may want to probe and ask more questions." Another tip-off is if a coworker tells you something while scratching her face. People sometimes involuntarily itch when they tell lies, Glass points out. Much can be learned from watching the way someone holds his or her mouth, says Patti Wood, a media coach and body language authority. For example, pursing or licking the lips can indicate anxiety, while pulling them in could suggest someone is holding back anger.</a:t>
            </a:r>
          </a:p>
          <a:p>
            <a:endParaRPr lang="en-US" sz="2400" dirty="0">
              <a:latin typeface="Arial"/>
              <a:cs typeface="Arial"/>
            </a:endParaRPr>
          </a:p>
        </p:txBody>
      </p:sp>
    </p:spTree>
    <p:extLst>
      <p:ext uri="{BB962C8B-B14F-4D97-AF65-F5344CB8AC3E}">
        <p14:creationId xmlns:p14="http://schemas.microsoft.com/office/powerpoint/2010/main" val="205408838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35608" y="182951"/>
            <a:ext cx="7498080" cy="965640"/>
          </a:xfrm>
        </p:spPr>
        <p:txBody>
          <a:bodyPr>
            <a:normAutofit/>
          </a:bodyPr>
          <a:lstStyle/>
          <a:p>
            <a:r>
              <a:rPr lang="en-US" sz="2000" dirty="0"/>
              <a:t>HOW TO READ PEOPLE. By: Harris, Janelle, </a:t>
            </a:r>
            <a:r>
              <a:rPr lang="en-US" sz="2000" i="1" dirty="0"/>
              <a:t>Essence</a:t>
            </a:r>
            <a:r>
              <a:rPr lang="en-US" sz="2000" dirty="0"/>
              <a:t>, 00140880, Aug2014, Vol. 45, </a:t>
            </a:r>
            <a:r>
              <a:rPr lang="en-US" sz="2000" dirty="0" smtClean="0"/>
              <a:t>Issue 4.</a:t>
            </a:r>
            <a:endParaRPr lang="en-US" dirty="0"/>
          </a:p>
        </p:txBody>
      </p:sp>
      <p:sp>
        <p:nvSpPr>
          <p:cNvPr id="6" name="Content Placeholder 5"/>
          <p:cNvSpPr>
            <a:spLocks noGrp="1"/>
          </p:cNvSpPr>
          <p:nvPr>
            <p:ph idx="1"/>
          </p:nvPr>
        </p:nvSpPr>
        <p:spPr>
          <a:xfrm>
            <a:off x="1237675" y="1132777"/>
            <a:ext cx="7791975" cy="5224558"/>
          </a:xfrm>
        </p:spPr>
        <p:txBody>
          <a:bodyPr>
            <a:noAutofit/>
          </a:bodyPr>
          <a:lstStyle/>
          <a:p>
            <a:r>
              <a:rPr lang="en-US" sz="2400" b="1" dirty="0" smtClean="0">
                <a:latin typeface="Arial"/>
                <a:cs typeface="Arial"/>
              </a:rPr>
              <a:t>FEET </a:t>
            </a:r>
            <a:r>
              <a:rPr lang="en-US" sz="2400" b="1" dirty="0">
                <a:latin typeface="Arial"/>
                <a:cs typeface="Arial"/>
              </a:rPr>
              <a:t>TELL NO TALES. </a:t>
            </a:r>
            <a:r>
              <a:rPr lang="en-US" sz="2400" dirty="0">
                <a:latin typeface="Arial"/>
                <a:cs typeface="Arial"/>
              </a:rPr>
              <a:t>When people -- supervisors, associates, clients -- are engaged, their feet will point toward you. "Where the toes point, the heart follows," says Wood. "Women in particular tend to align our feet, our torso, our heart and our upper body when we're into what's being said." If they don't care about or begin to question what you're saying, they may gradually shift their body in a different direction. "One foot might turn away, then the next foot, then the lower pelvis, then the torso, then the heart center will turn away," adds Wood. When this happens, you may want to put off an important powwow for another day.</a:t>
            </a:r>
          </a:p>
          <a:p>
            <a:endParaRPr lang="en-US" sz="2400" dirty="0">
              <a:latin typeface="Arial"/>
              <a:cs typeface="Arial"/>
            </a:endParaRPr>
          </a:p>
        </p:txBody>
      </p:sp>
    </p:spTree>
    <p:extLst>
      <p:ext uri="{BB962C8B-B14F-4D97-AF65-F5344CB8AC3E}">
        <p14:creationId xmlns:p14="http://schemas.microsoft.com/office/powerpoint/2010/main" val="320739957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189</TotalTime>
  <Words>821</Words>
  <Application>Microsoft Macintosh PowerPoint</Application>
  <PresentationFormat>On-screen Show (4:3)</PresentationFormat>
  <Paragraphs>60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Solstice</vt:lpstr>
      <vt:lpstr>Communications Unit </vt:lpstr>
      <vt:lpstr>Agenda</vt:lpstr>
      <vt:lpstr>Quiz Feedback</vt:lpstr>
      <vt:lpstr>Communication Unit Test: Reading Concepts</vt:lpstr>
      <vt:lpstr>Communication Unit Test: Content</vt:lpstr>
      <vt:lpstr>Practical Nonverbal Communication:  BE PREPARED TO OFFER ADVICE THAT can apply to real world scenarios</vt:lpstr>
      <vt:lpstr>HOW TO READ PEOPLE. By: Harris, Janelle, Essence, 00140880, Aug2014, Vol. 45, Issue 4.</vt:lpstr>
      <vt:lpstr>HOW TO READ PEOPLE. By: Harris, Janelle, Essence, 00140880, Aug2014, Vol. 45, Issue 4.</vt:lpstr>
      <vt:lpstr>HOW TO READ PEOPLE. By: Harris, Janelle, Essence, 00140880, Aug2014, Vol. 45, Issue 4.</vt:lpstr>
      <vt:lpstr>HOW TO READ PEOPLE. By: Harris, Janelle, Essence, 00140880, Aug2014, Vol. 45, Issue 4.</vt:lpstr>
      <vt:lpstr>NEXT  . . .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Communications Unit </dc:title>
  <dc:creator>Default</dc:creator>
  <cp:lastModifiedBy>Default</cp:lastModifiedBy>
  <cp:revision>9</cp:revision>
  <cp:lastPrinted>2014-11-17T18:42:28Z</cp:lastPrinted>
  <dcterms:created xsi:type="dcterms:W3CDTF">2014-11-17T15:33:18Z</dcterms:created>
  <dcterms:modified xsi:type="dcterms:W3CDTF">2014-11-17T18:42:31Z</dcterms:modified>
</cp:coreProperties>
</file>