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3" r:id="rId2"/>
    <p:sldId id="271" r:id="rId3"/>
    <p:sldId id="260" r:id="rId4"/>
    <p:sldId id="259" r:id="rId5"/>
    <p:sldId id="262" r:id="rId6"/>
    <p:sldId id="295" r:id="rId7"/>
    <p:sldId id="296" r:id="rId8"/>
    <p:sldId id="297" r:id="rId9"/>
    <p:sldId id="305" r:id="rId10"/>
    <p:sldId id="306" r:id="rId11"/>
    <p:sldId id="307" r:id="rId12"/>
    <p:sldId id="298" r:id="rId13"/>
    <p:sldId id="300" r:id="rId14"/>
    <p:sldId id="304" r:id="rId15"/>
    <p:sldId id="299" r:id="rId16"/>
    <p:sldId id="301" r:id="rId17"/>
    <p:sldId id="302" r:id="rId18"/>
    <p:sldId id="288" r:id="rId19"/>
    <p:sldId id="303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cessibility Statement" id="{7ECB7899-C8D2-0649-AD1F-CAF7F1D2CC6D}">
          <p14:sldIdLst/>
        </p14:section>
        <p14:section name="Title Slide" id="{59CCA173-9A06-B24A-BB52-66C79B198D77}">
          <p14:sldIdLst>
            <p14:sldId id="273"/>
          </p14:sldIdLst>
        </p14:section>
        <p14:section name="Section One (Campus Gold)" id="{5756F892-1C92-B24B-9630-A458C5515C90}">
          <p14:sldIdLst>
            <p14:sldId id="271"/>
            <p14:sldId id="260"/>
            <p14:sldId id="259"/>
            <p14:sldId id="262"/>
            <p14:sldId id="295"/>
            <p14:sldId id="296"/>
            <p14:sldId id="297"/>
            <p14:sldId id="305"/>
            <p14:sldId id="306"/>
            <p14:sldId id="307"/>
            <p14:sldId id="298"/>
            <p14:sldId id="300"/>
            <p14:sldId id="304"/>
            <p14:sldId id="299"/>
            <p14:sldId id="301"/>
            <p14:sldId id="302"/>
            <p14:sldId id="288"/>
          </p14:sldIdLst>
        </p14:section>
        <p14:section name="Concluding Slide" id="{FEA9F4E1-589B-4D41-B143-E832585FE908}">
          <p14:sldIdLst>
            <p14:sldId id="303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3" orient="horz" pos="1044">
          <p15:clr>
            <a:srgbClr val="A4A3A4"/>
          </p15:clr>
        </p15:guide>
        <p15:guide id="7" orient="horz" pos="1214">
          <p15:clr>
            <a:srgbClr val="A4A3A4"/>
          </p15:clr>
        </p15:guide>
        <p15:guide id="8" orient="horz" pos="624" userDrawn="1">
          <p15:clr>
            <a:srgbClr val="A4A3A4"/>
          </p15:clr>
        </p15:guide>
        <p15:guide id="9" orient="horz" pos="3546">
          <p15:clr>
            <a:srgbClr val="A4A3A4"/>
          </p15:clr>
        </p15:guide>
        <p15:guide id="11" pos="720" userDrawn="1">
          <p15:clr>
            <a:srgbClr val="A4A3A4"/>
          </p15:clr>
        </p15:guide>
        <p15:guide id="12" pos="5403">
          <p15:clr>
            <a:srgbClr val="A4A3A4"/>
          </p15:clr>
        </p15:guide>
        <p15:guide id="13" pos="432" userDrawn="1">
          <p15:clr>
            <a:srgbClr val="A4A3A4"/>
          </p15:clr>
        </p15:guide>
        <p15:guide id="15" pos="936" userDrawn="1">
          <p15:clr>
            <a:srgbClr val="A4A3A4"/>
          </p15:clr>
        </p15:guide>
        <p15:guide id="16" pos="5077">
          <p15:clr>
            <a:srgbClr val="A4A3A4"/>
          </p15:clr>
        </p15:guide>
        <p15:guide id="17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2703" autoAdjust="0"/>
  </p:normalViewPr>
  <p:slideViewPr>
    <p:cSldViewPr snapToGrid="0">
      <p:cViewPr varScale="1">
        <p:scale>
          <a:sx n="93" d="100"/>
          <a:sy n="93" d="100"/>
        </p:scale>
        <p:origin x="1736" y="208"/>
      </p:cViewPr>
      <p:guideLst>
        <p:guide orient="horz" pos="3984"/>
        <p:guide orient="horz" pos="1044"/>
        <p:guide orient="horz" pos="1214"/>
        <p:guide orient="horz" pos="624"/>
        <p:guide orient="horz" pos="3546"/>
        <p:guide pos="720"/>
        <p:guide pos="5403"/>
        <p:guide pos="432"/>
        <p:guide pos="936"/>
        <p:guide pos="5077"/>
        <p:guide pos="2880"/>
      </p:guideLst>
    </p:cSldViewPr>
  </p:slideViewPr>
  <p:outlineViewPr>
    <p:cViewPr>
      <p:scale>
        <a:sx n="33" d="100"/>
        <a:sy n="33" d="100"/>
      </p:scale>
      <p:origin x="0" y="-641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46A28-9CAF-E041-8311-DFCD44262095}" type="datetime1">
              <a:rPr lang="en-US" smtClean="0"/>
              <a:t>3/29/19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BEA41-3E73-2348-A8FF-2E926A2CF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150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2D4DA-089F-F344-9C15-F02D87A8D9F3}" type="datetime1">
              <a:rPr lang="en-US" smtClean="0"/>
              <a:t>3/29/19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30545-154E-774E-8D78-F1689AC6A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601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</a:t>
            </a:r>
            <a:r>
              <a:rPr lang="en-US" baseline="30000" dirty="0"/>
              <a:t>nd</a:t>
            </a:r>
            <a:r>
              <a:rPr lang="en-US" dirty="0"/>
              <a:t> street and the Canal</a:t>
            </a:r>
          </a:p>
          <a:p>
            <a:r>
              <a:rPr lang="en-US" dirty="0"/>
              <a:t>North High School</a:t>
            </a:r>
          </a:p>
          <a:p>
            <a:r>
              <a:rPr lang="en-US" dirty="0"/>
              <a:t>Took my first and only calculus course at SCC</a:t>
            </a:r>
          </a:p>
        </p:txBody>
      </p:sp>
    </p:spTree>
    <p:extLst>
      <p:ext uri="{BB962C8B-B14F-4D97-AF65-F5344CB8AC3E}">
        <p14:creationId xmlns:p14="http://schemas.microsoft.com/office/powerpoint/2010/main" val="2268886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</a:t>
            </a:r>
            <a:r>
              <a:rPr lang="en-US" baseline="0" dirty="0"/>
              <a:t> mention Course Design Plan after, but cut slide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F6116-9597-5242-9E6D-0C5963E651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20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8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13-week FLC</a:t>
            </a:r>
          </a:p>
          <a:p>
            <a:r>
              <a:rPr lang="en-US" dirty="0"/>
              <a:t>All ten colleges represented</a:t>
            </a:r>
          </a:p>
          <a:p>
            <a:r>
              <a:rPr lang="en-US" dirty="0"/>
              <a:t>Agnostic – not here to preach, but to facilitate initial discuss and share my experiences and those of Purdue</a:t>
            </a:r>
          </a:p>
        </p:txBody>
      </p:sp>
    </p:spTree>
    <p:extLst>
      <p:ext uri="{BB962C8B-B14F-4D97-AF65-F5344CB8AC3E}">
        <p14:creationId xmlns:p14="http://schemas.microsoft.com/office/powerpoint/2010/main" val="270786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83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Statistics uses in-lecture quizzes</a:t>
            </a:r>
          </a:p>
          <a:p>
            <a:r>
              <a:rPr lang="en-US" dirty="0"/>
              <a:t>Psychology has short videos from subject matter experts in the department</a:t>
            </a:r>
          </a:p>
          <a:p>
            <a:r>
              <a:rPr lang="en-US" dirty="0"/>
              <a:t>Gundlach et al</a:t>
            </a:r>
          </a:p>
        </p:txBody>
      </p:sp>
    </p:spTree>
    <p:extLst>
      <p:ext uri="{BB962C8B-B14F-4D97-AF65-F5344CB8AC3E}">
        <p14:creationId xmlns:p14="http://schemas.microsoft.com/office/powerpoint/2010/main" val="36342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Statistics uses in-lecture quizzes</a:t>
            </a:r>
          </a:p>
          <a:p>
            <a:r>
              <a:rPr lang="en-US" dirty="0"/>
              <a:t>Psychology has short videos from subject matter experts in the department</a:t>
            </a:r>
          </a:p>
        </p:txBody>
      </p:sp>
    </p:spTree>
    <p:extLst>
      <p:ext uri="{BB962C8B-B14F-4D97-AF65-F5344CB8AC3E}">
        <p14:creationId xmlns:p14="http://schemas.microsoft.com/office/powerpoint/2010/main" val="3189768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Statistics uses in-lecture quizzes</a:t>
            </a:r>
          </a:p>
          <a:p>
            <a:r>
              <a:rPr lang="en-US" dirty="0"/>
              <a:t>Psychology has short videos from subject matter experts in the department</a:t>
            </a:r>
          </a:p>
        </p:txBody>
      </p:sp>
    </p:spTree>
    <p:extLst>
      <p:ext uri="{BB962C8B-B14F-4D97-AF65-F5344CB8AC3E}">
        <p14:creationId xmlns:p14="http://schemas.microsoft.com/office/powerpoint/2010/main" val="160258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Statistics uses in-lecture quizzes</a:t>
            </a:r>
          </a:p>
          <a:p>
            <a:r>
              <a:rPr lang="en-US" dirty="0"/>
              <a:t>Psychology has short videos from subject matter experts in the department</a:t>
            </a:r>
          </a:p>
        </p:txBody>
      </p:sp>
    </p:spTree>
    <p:extLst>
      <p:ext uri="{BB962C8B-B14F-4D97-AF65-F5344CB8AC3E}">
        <p14:creationId xmlns:p14="http://schemas.microsoft.com/office/powerpoint/2010/main" val="294278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29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7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ssibility Stat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6109" y="1136650"/>
            <a:ext cx="64389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95090"/>
            <a:ext cx="9144000" cy="5207000"/>
          </a:xfrm>
          <a:prstGeom prst="rect">
            <a:avLst/>
          </a:prstGeom>
        </p:spPr>
      </p:pic>
      <p:sp>
        <p:nvSpPr>
          <p:cNvPr id="9" name="Ross-Ade Green Bar"/>
          <p:cNvSpPr/>
          <p:nvPr userDrawn="1"/>
        </p:nvSpPr>
        <p:spPr>
          <a:xfrm>
            <a:off x="1281113" y="1517953"/>
            <a:ext cx="102809" cy="2497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683099" y="2763107"/>
            <a:ext cx="6305496" cy="1295191"/>
          </a:xfrm>
        </p:spPr>
        <p:txBody>
          <a:bodyPr lIns="0" tIns="0" rIns="0" bIns="0">
            <a:noAutofit/>
          </a:bodyPr>
          <a:lstStyle>
            <a:lvl1pPr algn="l">
              <a:lnSpc>
                <a:spcPts val="6000"/>
              </a:lnSpc>
              <a:defRPr sz="6000" cap="all" baseline="0">
                <a:solidFill>
                  <a:schemeClr val="bg1">
                    <a:lumMod val="75000"/>
                  </a:schemeClr>
                </a:solidFill>
                <a:latin typeface="Impact" charset="0"/>
              </a:defRPr>
            </a:lvl1pPr>
          </a:lstStyle>
          <a:p>
            <a:r>
              <a:rPr lang="en-US" dirty="0"/>
              <a:t>Title Impact Regular 60 point</a:t>
            </a:r>
          </a:p>
        </p:txBody>
      </p:sp>
      <p:sp>
        <p:nvSpPr>
          <p:cNvPr id="10" name="Section Two 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83099" y="4419601"/>
            <a:ext cx="6305496" cy="53517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000" cap="none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Section Two Title Impact Regular 30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5896781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0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w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95090"/>
            <a:ext cx="9144000" cy="5207000"/>
          </a:xfrm>
          <a:prstGeom prst="rect">
            <a:avLst/>
          </a:prstGeom>
        </p:spPr>
      </p:pic>
      <p:sp>
        <p:nvSpPr>
          <p:cNvPr id="9" name="Ross-Ade Green Bar"/>
          <p:cNvSpPr/>
          <p:nvPr userDrawn="1"/>
        </p:nvSpPr>
        <p:spPr>
          <a:xfrm>
            <a:off x="1281113" y="1517953"/>
            <a:ext cx="102809" cy="2497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683099" y="2763107"/>
            <a:ext cx="6305496" cy="1295191"/>
          </a:xfrm>
        </p:spPr>
        <p:txBody>
          <a:bodyPr lIns="0" tIns="0" rIns="0" bIns="0">
            <a:noAutofit/>
          </a:bodyPr>
          <a:lstStyle>
            <a:lvl1pPr algn="l">
              <a:lnSpc>
                <a:spcPts val="6000"/>
              </a:lnSpc>
              <a:defRPr sz="6000" cap="all" baseline="0">
                <a:solidFill>
                  <a:schemeClr val="bg1">
                    <a:lumMod val="75000"/>
                  </a:schemeClr>
                </a:solidFill>
                <a:latin typeface="Impact" charset="0"/>
              </a:defRPr>
            </a:lvl1pPr>
          </a:lstStyle>
          <a:p>
            <a:r>
              <a:rPr lang="en-US" dirty="0"/>
              <a:t>Title Impact Regular 60 point</a:t>
            </a:r>
          </a:p>
        </p:txBody>
      </p:sp>
      <p:sp>
        <p:nvSpPr>
          <p:cNvPr id="10" name="Section Two 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83099" y="4419601"/>
            <a:ext cx="6305496" cy="53517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000" cap="none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Section Two Title Impact Regular 30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5896781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8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-Content Slid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ss-Ade Green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wo Title"/>
          <p:cNvSpPr>
            <a:spLocks noGrp="1"/>
          </p:cNvSpPr>
          <p:nvPr>
            <p:ph type="title" hasCustomPrompt="1"/>
          </p:nvPr>
        </p:nvSpPr>
        <p:spPr>
          <a:xfrm>
            <a:off x="1139295" y="602985"/>
            <a:ext cx="6920443" cy="5304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="0" i="0" cap="none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Two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1135412" y="1632494"/>
            <a:ext cx="6924326" cy="421893"/>
          </a:xfr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aseline="0">
                <a:solidFill>
                  <a:schemeClr val="accent4"/>
                </a:solidFill>
                <a:latin typeface="Impac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Impact Regular 24 Point Ross-Ade Green</a:t>
            </a:r>
          </a:p>
        </p:txBody>
      </p:sp>
      <p:sp>
        <p:nvSpPr>
          <p:cNvPr id="7" name="Body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4" y="2217738"/>
            <a:ext cx="6919913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latin typeface="Arial"/>
              </a:defRPr>
            </a:lvl1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</p:txBody>
      </p:sp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2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-Content Slide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ss-Ade Green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wo Title" descr="Title"/>
          <p:cNvSpPr>
            <a:spLocks noGrp="1"/>
          </p:cNvSpPr>
          <p:nvPr>
            <p:ph type="title" hasCustomPrompt="1"/>
          </p:nvPr>
        </p:nvSpPr>
        <p:spPr>
          <a:xfrm>
            <a:off x="1140563" y="603474"/>
            <a:ext cx="6926263" cy="5370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Two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sz="half" idx="1" hasCustomPrompt="1"/>
          </p:nvPr>
        </p:nvSpPr>
        <p:spPr>
          <a:xfrm>
            <a:off x="1133475" y="1633360"/>
            <a:ext cx="6926263" cy="459843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accent4"/>
                </a:solidFill>
                <a:latin typeface="Impact"/>
                <a:cs typeface="Impact"/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Subhead Impact Regular 24 Point Ross-Ade Green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1141942" y="2229020"/>
            <a:ext cx="6917796" cy="3009185"/>
          </a:xfrm>
        </p:spPr>
        <p:txBody>
          <a:bodyPr lIns="0" tIns="0" rIns="0" bIns="0" numCol="2" spcCol="274320" anchor="t" anchorCtr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aseline="0">
                <a:latin typeface="Arial"/>
                <a:cs typeface="Arial"/>
              </a:defRPr>
            </a:lvl1pPr>
            <a:lvl2pPr marL="742950" indent="-285750">
              <a:buFont typeface="Wingdings" charset="2"/>
              <a:buChar char="§"/>
              <a:defRPr sz="18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16002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20574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-Graphic Slide-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ss-Ade Green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wo Title"/>
          <p:cNvSpPr>
            <a:spLocks noGrp="1"/>
          </p:cNvSpPr>
          <p:nvPr>
            <p:ph type="title" hasCustomPrompt="1"/>
          </p:nvPr>
        </p:nvSpPr>
        <p:spPr>
          <a:xfrm>
            <a:off x="1133475" y="602584"/>
            <a:ext cx="6926263" cy="520168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Two Title Impact Regular 30 Point</a:t>
            </a:r>
          </a:p>
        </p:txBody>
      </p:sp>
      <p:sp>
        <p:nvSpPr>
          <p:cNvPr id="9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1134534" y="1657350"/>
            <a:ext cx="3056466" cy="2938462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4" y="1611845"/>
            <a:ext cx="3886200" cy="429151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4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Subhd</a:t>
            </a:r>
            <a:r>
              <a:rPr lang="en-US" dirty="0"/>
              <a:t> 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Green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46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-Graphic Slide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ss-Ade Green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wo Title"/>
          <p:cNvSpPr>
            <a:spLocks noGrp="1"/>
          </p:cNvSpPr>
          <p:nvPr>
            <p:ph type="title" hasCustomPrompt="1"/>
          </p:nvPr>
        </p:nvSpPr>
        <p:spPr>
          <a:xfrm>
            <a:off x="1137877" y="608616"/>
            <a:ext cx="6921861" cy="531947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Two Title Impact Regular 30 Point</a:t>
            </a:r>
          </a:p>
        </p:txBody>
      </p:sp>
      <p:sp>
        <p:nvSpPr>
          <p:cNvPr id="5" name="Chart" descr="Description of Chart"/>
          <p:cNvSpPr>
            <a:spLocks noGrp="1"/>
          </p:cNvSpPr>
          <p:nvPr>
            <p:ph type="chart" sz="quarter" idx="11" hasCustomPrompt="1"/>
          </p:nvPr>
        </p:nvSpPr>
        <p:spPr>
          <a:xfrm>
            <a:off x="1148292" y="1689816"/>
            <a:ext cx="3076575" cy="3206218"/>
          </a:xfrm>
        </p:spPr>
        <p:txBody>
          <a:bodyPr lIns="0" tIns="0" rIns="0" bIns="0" anchor="ctr" anchorCtr="1"/>
          <a:lstStyle>
            <a:lvl1pPr marL="0" indent="0" algn="ctr">
              <a:buFontTx/>
              <a:buNone/>
              <a:defRPr baseline="0">
                <a:latin typeface="Arial" charset="0"/>
              </a:defRPr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5" y="1611847"/>
            <a:ext cx="3736950" cy="415428"/>
          </a:xfr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4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Subhd</a:t>
            </a:r>
            <a:r>
              <a:rPr lang="en-US" dirty="0"/>
              <a:t> 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Green</a:t>
            </a:r>
          </a:p>
        </p:txBody>
      </p:sp>
      <p:sp>
        <p:nvSpPr>
          <p:cNvPr id="1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6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3079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-Graphic Slide-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ss-Ade Green Bar 1"/>
          <p:cNvSpPr/>
          <p:nvPr userDrawn="1"/>
        </p:nvSpPr>
        <p:spPr>
          <a:xfrm>
            <a:off x="0" y="0"/>
            <a:ext cx="9144000" cy="56832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oss-Ade Green Bar 2"/>
          <p:cNvSpPr/>
          <p:nvPr userDrawn="1"/>
        </p:nvSpPr>
        <p:spPr>
          <a:xfrm>
            <a:off x="0" y="5254625"/>
            <a:ext cx="9144000" cy="16033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"/>
          <p:cNvSpPr/>
          <p:nvPr userDrawn="1"/>
        </p:nvSpPr>
        <p:spPr>
          <a:xfrm>
            <a:off x="701146" y="5503333"/>
            <a:ext cx="73553" cy="1130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71500"/>
            <a:ext cx="9144000" cy="4676775"/>
          </a:xfrm>
        </p:spPr>
        <p:txBody>
          <a:bodyPr anchor="ctr" anchorCtr="1"/>
          <a:lstStyle>
            <a:lvl1pPr marL="0" indent="0" algn="ctr">
              <a:buFontTx/>
              <a:buNone/>
              <a:defRPr>
                <a:latin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4" name="Picture Caption"/>
          <p:cNvSpPr>
            <a:spLocks noGrp="1"/>
          </p:cNvSpPr>
          <p:nvPr>
            <p:ph type="body" sz="quarter" idx="11" hasCustomPrompt="1"/>
          </p:nvPr>
        </p:nvSpPr>
        <p:spPr>
          <a:xfrm>
            <a:off x="1033463" y="5646212"/>
            <a:ext cx="7280804" cy="949321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chemeClr val="bg1">
                    <a:lumMod val="95000"/>
                  </a:schemeClr>
                </a:solidFill>
                <a:latin typeface=""/>
              </a:rPr>
              <a:t>Picture caption. Arial</a:t>
            </a:r>
            <a:r>
              <a:rPr lang="en-US" b="1" i="0" baseline="0" dirty="0">
                <a:solidFill>
                  <a:schemeClr val="bg1">
                    <a:lumMod val="95000"/>
                  </a:schemeClr>
                </a:solidFill>
                <a:latin typeface=""/>
              </a:rPr>
              <a:t> Bold 18 pt. minimum. Short description of picture, up to 3 lines of copy. Short description of picture, up to 3 lines of copy. Short description of picture, up to 3 lines of copy.</a:t>
            </a:r>
            <a:endParaRPr lang="en-US" b="1" i="0" dirty="0">
              <a:solidFill>
                <a:schemeClr val="bg1">
                  <a:lumMod val="95000"/>
                </a:schemeClr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1719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-Proof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ss-Ade Green Background"/>
          <p:cNvSpPr/>
          <p:nvPr userDrawn="1"/>
        </p:nvSpPr>
        <p:spPr>
          <a:xfrm>
            <a:off x="0" y="1135760"/>
            <a:ext cx="9144000" cy="57261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 1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ack Bar 2"/>
          <p:cNvSpPr/>
          <p:nvPr userDrawn="1"/>
        </p:nvSpPr>
        <p:spPr>
          <a:xfrm>
            <a:off x="1148822" y="1693862"/>
            <a:ext cx="78845" cy="3563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wo Title"/>
          <p:cNvSpPr>
            <a:spLocks noGrp="1"/>
          </p:cNvSpPr>
          <p:nvPr>
            <p:ph type="title" hasCustomPrompt="1"/>
          </p:nvPr>
        </p:nvSpPr>
        <p:spPr>
          <a:xfrm>
            <a:off x="1140355" y="600077"/>
            <a:ext cx="6947478" cy="527940"/>
          </a:xfrm>
          <a:noFill/>
        </p:spPr>
        <p:txBody>
          <a:bodyPr lIns="0" tIns="0" rIns="0" bIns="0" anchor="t" anchorCtr="0">
            <a:noAutofit/>
          </a:bodyPr>
          <a:lstStyle>
            <a:lvl1pPr algn="l">
              <a:defRPr sz="3000" b="0" i="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Two Title Impact Regular 30 Point</a:t>
            </a:r>
          </a:p>
        </p:txBody>
      </p:sp>
      <p:sp>
        <p:nvSpPr>
          <p:cNvPr id="14" name="Proof Point Text 1"/>
          <p:cNvSpPr>
            <a:spLocks noGrp="1"/>
          </p:cNvSpPr>
          <p:nvPr>
            <p:ph type="body" sz="quarter" idx="13" hasCustomPrompt="1"/>
          </p:nvPr>
        </p:nvSpPr>
        <p:spPr>
          <a:xfrm>
            <a:off x="1467267" y="1862668"/>
            <a:ext cx="5596995" cy="12192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latin typeface="Impact"/>
              </a:defRPr>
            </a:lvl1pPr>
          </a:lstStyle>
          <a:p>
            <a:pPr lvl="0"/>
            <a:r>
              <a:rPr lang="en-US" dirty="0"/>
              <a:t>Proof Point</a:t>
            </a:r>
          </a:p>
        </p:txBody>
      </p:sp>
      <p:sp>
        <p:nvSpPr>
          <p:cNvPr id="16" name="Proof Point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470025" y="3081338"/>
            <a:ext cx="5599642" cy="72531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5200" cap="all">
                <a:latin typeface="Impact"/>
              </a:defRPr>
            </a:lvl1pPr>
          </a:lstStyle>
          <a:p>
            <a:pPr lvl="0"/>
            <a:r>
              <a:rPr lang="en-US" dirty="0"/>
              <a:t>Or Statistic</a:t>
            </a:r>
          </a:p>
        </p:txBody>
      </p:sp>
      <p:sp>
        <p:nvSpPr>
          <p:cNvPr id="18" name="Proof Point Text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0025" y="3810528"/>
            <a:ext cx="5046663" cy="11176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Goes Here</a:t>
            </a:r>
          </a:p>
        </p:txBody>
      </p:sp>
      <p:pic>
        <p:nvPicPr>
          <p:cNvPr id="9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5572"/>
            <a:ext cx="8001000" cy="876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67" y="5897880"/>
            <a:ext cx="2322576" cy="7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6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hre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95090"/>
            <a:ext cx="9144000" cy="5207000"/>
          </a:xfrm>
          <a:prstGeom prst="rect">
            <a:avLst/>
          </a:prstGeom>
        </p:spPr>
      </p:pic>
      <p:sp>
        <p:nvSpPr>
          <p:cNvPr id="9" name="Bell Tower Brick Bar"/>
          <p:cNvSpPr/>
          <p:nvPr userDrawn="1"/>
        </p:nvSpPr>
        <p:spPr>
          <a:xfrm>
            <a:off x="1281113" y="1517953"/>
            <a:ext cx="102809" cy="24978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683099" y="2763107"/>
            <a:ext cx="6305496" cy="1295191"/>
          </a:xfrm>
        </p:spPr>
        <p:txBody>
          <a:bodyPr lIns="0" tIns="0" rIns="0" bIns="0">
            <a:noAutofit/>
          </a:bodyPr>
          <a:lstStyle>
            <a:lvl1pPr algn="l">
              <a:lnSpc>
                <a:spcPts val="6000"/>
              </a:lnSpc>
              <a:defRPr sz="6000" cap="all" baseline="0">
                <a:solidFill>
                  <a:schemeClr val="bg1">
                    <a:lumMod val="75000"/>
                  </a:schemeClr>
                </a:solidFill>
                <a:latin typeface="Impact" charset="0"/>
              </a:defRPr>
            </a:lvl1pPr>
          </a:lstStyle>
          <a:p>
            <a:r>
              <a:rPr lang="en-US" dirty="0"/>
              <a:t>Title Impact Regular 60 point</a:t>
            </a:r>
          </a:p>
        </p:txBody>
      </p:sp>
      <p:sp>
        <p:nvSpPr>
          <p:cNvPr id="10" name="Section Three 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83099" y="4419601"/>
            <a:ext cx="6305496" cy="53517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000" cap="none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Section Three Title Impact Regular 30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5897880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77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hree-Content Slid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ll Tower Brick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hree Title"/>
          <p:cNvSpPr>
            <a:spLocks noGrp="1"/>
          </p:cNvSpPr>
          <p:nvPr>
            <p:ph type="title" hasCustomPrompt="1"/>
          </p:nvPr>
        </p:nvSpPr>
        <p:spPr>
          <a:xfrm>
            <a:off x="1139295" y="602985"/>
            <a:ext cx="6920443" cy="5304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="0" i="0" cap="none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Three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1135412" y="1632494"/>
            <a:ext cx="6924326" cy="421893"/>
          </a:xfr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aseline="0">
                <a:solidFill>
                  <a:schemeClr val="accent5"/>
                </a:solidFill>
                <a:latin typeface="Impac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Impact Regular 24 Point Bell Tower Brick</a:t>
            </a:r>
          </a:p>
        </p:txBody>
      </p:sp>
      <p:sp>
        <p:nvSpPr>
          <p:cNvPr id="7" name="Body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4" y="2217738"/>
            <a:ext cx="6919913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latin typeface="Arial"/>
              </a:defRPr>
            </a:lvl1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</p:txBody>
      </p:sp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4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05364"/>
            <a:ext cx="9144000" cy="5207000"/>
          </a:xfrm>
          <a:prstGeom prst="rect">
            <a:avLst/>
          </a:prstGeom>
        </p:spPr>
      </p:pic>
      <p:sp>
        <p:nvSpPr>
          <p:cNvPr id="9" name="Campus Gold Bar"/>
          <p:cNvSpPr/>
          <p:nvPr userDrawn="1"/>
        </p:nvSpPr>
        <p:spPr>
          <a:xfrm>
            <a:off x="1281113" y="1517953"/>
            <a:ext cx="102809" cy="249781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683099" y="2763107"/>
            <a:ext cx="6305496" cy="1295191"/>
          </a:xfrm>
        </p:spPr>
        <p:txBody>
          <a:bodyPr lIns="0" tIns="0" rIns="0" bIns="0">
            <a:noAutofit/>
          </a:bodyPr>
          <a:lstStyle>
            <a:lvl1pPr algn="l">
              <a:lnSpc>
                <a:spcPts val="6000"/>
              </a:lnSpc>
              <a:defRPr sz="6000" cap="all" baseline="0">
                <a:solidFill>
                  <a:schemeClr val="bg1"/>
                </a:solidFill>
                <a:latin typeface="Impact" charset="0"/>
              </a:defRPr>
            </a:lvl1pPr>
          </a:lstStyle>
          <a:p>
            <a:r>
              <a:rPr lang="en-US" dirty="0"/>
              <a:t>Title Slide Impact </a:t>
            </a:r>
            <a:br>
              <a:rPr lang="en-US" dirty="0"/>
            </a:br>
            <a:r>
              <a:rPr lang="en-US" dirty="0"/>
              <a:t>Regular 60 point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99" y="5901246"/>
            <a:ext cx="2321960" cy="741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hree-Content Slide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ll Tower Brick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hree Title"/>
          <p:cNvSpPr>
            <a:spLocks noGrp="1"/>
          </p:cNvSpPr>
          <p:nvPr>
            <p:ph type="title" hasCustomPrompt="1"/>
          </p:nvPr>
        </p:nvSpPr>
        <p:spPr>
          <a:xfrm>
            <a:off x="1140563" y="594047"/>
            <a:ext cx="6926263" cy="5370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Three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sz="half" idx="1" hasCustomPrompt="1"/>
          </p:nvPr>
        </p:nvSpPr>
        <p:spPr>
          <a:xfrm>
            <a:off x="1133475" y="1633360"/>
            <a:ext cx="6926263" cy="459843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accent5"/>
                </a:solidFill>
                <a:latin typeface="Impact"/>
                <a:cs typeface="Impact"/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Subhead Impact Regular 24 Point Bell Tower Brick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1141942" y="2229020"/>
            <a:ext cx="6917796" cy="3009185"/>
          </a:xfrm>
        </p:spPr>
        <p:txBody>
          <a:bodyPr lIns="0" tIns="0" rIns="0" bIns="0" numCol="2" spcCol="274320" anchor="t" anchorCtr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aseline="0">
                <a:latin typeface="Arial"/>
                <a:cs typeface="Arial"/>
              </a:defRPr>
            </a:lvl1pPr>
            <a:lvl2pPr marL="742950" indent="-285750">
              <a:buFont typeface="Wingdings" charset="2"/>
              <a:buChar char="§"/>
              <a:defRPr sz="18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16002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20574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50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hree-Graphic Slide-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ll Tower Brick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hree Title"/>
          <p:cNvSpPr>
            <a:spLocks noGrp="1"/>
          </p:cNvSpPr>
          <p:nvPr>
            <p:ph type="title" hasCustomPrompt="1"/>
          </p:nvPr>
        </p:nvSpPr>
        <p:spPr>
          <a:xfrm>
            <a:off x="1133475" y="602584"/>
            <a:ext cx="6926263" cy="520168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Three Title Impact Regular 30 Point</a:t>
            </a:r>
          </a:p>
        </p:txBody>
      </p:sp>
      <p:sp>
        <p:nvSpPr>
          <p:cNvPr id="9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1134534" y="1657350"/>
            <a:ext cx="3056466" cy="2938462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4" y="1611846"/>
            <a:ext cx="3736950" cy="422518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5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Subhd</a:t>
            </a:r>
            <a:r>
              <a:rPr lang="en-US" dirty="0"/>
              <a:t> 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Brick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24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hree-Graphic Slide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ll Tower Brick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hree Title"/>
          <p:cNvSpPr>
            <a:spLocks noGrp="1"/>
          </p:cNvSpPr>
          <p:nvPr>
            <p:ph type="title" hasCustomPrompt="1"/>
          </p:nvPr>
        </p:nvSpPr>
        <p:spPr>
          <a:xfrm>
            <a:off x="1137877" y="599189"/>
            <a:ext cx="6921861" cy="531947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Three Title Impact Regular 30 Point</a:t>
            </a:r>
          </a:p>
        </p:txBody>
      </p:sp>
      <p:sp>
        <p:nvSpPr>
          <p:cNvPr id="5" name="Chart" descr="Description of Chart"/>
          <p:cNvSpPr>
            <a:spLocks noGrp="1"/>
          </p:cNvSpPr>
          <p:nvPr>
            <p:ph type="chart" sz="quarter" idx="11" hasCustomPrompt="1"/>
          </p:nvPr>
        </p:nvSpPr>
        <p:spPr>
          <a:xfrm>
            <a:off x="1148292" y="1675642"/>
            <a:ext cx="3076575" cy="3206218"/>
          </a:xfrm>
        </p:spPr>
        <p:txBody>
          <a:bodyPr lIns="0" tIns="0" rIns="0" bIns="0" anchor="ctr" anchorCtr="1"/>
          <a:lstStyle>
            <a:lvl1pPr marL="0" indent="0" algn="ctr">
              <a:buFontTx/>
              <a:buNone/>
              <a:defRPr baseline="0">
                <a:latin typeface="Arial" charset="0"/>
              </a:defRPr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5" y="1611847"/>
            <a:ext cx="3736950" cy="415428"/>
          </a:xfr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5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Subhd</a:t>
            </a:r>
            <a:r>
              <a:rPr lang="en-US" dirty="0"/>
              <a:t> 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Brick</a:t>
            </a:r>
          </a:p>
        </p:txBody>
      </p:sp>
      <p:sp>
        <p:nvSpPr>
          <p:cNvPr id="1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</p:txBody>
      </p:sp>
      <p:pic>
        <p:nvPicPr>
          <p:cNvPr id="6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3079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52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hree-Graphic Slide-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ll Tower Brick Bar 1"/>
          <p:cNvSpPr/>
          <p:nvPr userDrawn="1"/>
        </p:nvSpPr>
        <p:spPr>
          <a:xfrm>
            <a:off x="0" y="0"/>
            <a:ext cx="9144000" cy="56832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Bell Tower Brick Bar 2"/>
          <p:cNvSpPr/>
          <p:nvPr userDrawn="1"/>
        </p:nvSpPr>
        <p:spPr>
          <a:xfrm>
            <a:off x="0" y="5254625"/>
            <a:ext cx="9144000" cy="16033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"/>
          <p:cNvSpPr/>
          <p:nvPr userDrawn="1"/>
        </p:nvSpPr>
        <p:spPr>
          <a:xfrm>
            <a:off x="701146" y="5496245"/>
            <a:ext cx="73553" cy="1130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62073"/>
            <a:ext cx="9144000" cy="4676775"/>
          </a:xfrm>
          <a:ln>
            <a:noFill/>
          </a:ln>
        </p:spPr>
        <p:txBody>
          <a:bodyPr anchor="ctr" anchorCtr="1"/>
          <a:lstStyle>
            <a:lvl1pPr marL="0" indent="0" algn="ctr">
              <a:buFontTx/>
              <a:buNone/>
              <a:defRPr>
                <a:latin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4" name="Picture Caption"/>
          <p:cNvSpPr>
            <a:spLocks noGrp="1"/>
          </p:cNvSpPr>
          <p:nvPr>
            <p:ph type="body" sz="quarter" idx="11" hasCustomPrompt="1"/>
          </p:nvPr>
        </p:nvSpPr>
        <p:spPr>
          <a:xfrm>
            <a:off x="1033463" y="5646212"/>
            <a:ext cx="7280804" cy="949321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chemeClr val="bg1">
                    <a:lumMod val="95000"/>
                  </a:schemeClr>
                </a:solidFill>
                <a:latin typeface=""/>
              </a:rPr>
              <a:t>Picture caption. Arial</a:t>
            </a:r>
            <a:r>
              <a:rPr lang="en-US" b="1" i="0" baseline="0" dirty="0">
                <a:solidFill>
                  <a:schemeClr val="bg1">
                    <a:lumMod val="95000"/>
                  </a:schemeClr>
                </a:solidFill>
                <a:latin typeface=""/>
              </a:rPr>
              <a:t> Bold 18 pt. minimum. Short description of picture, up to 3 lines of copy. Short description of picture, up to 3 lines of copy. Short description of picture, up to 3 lines of copy.</a:t>
            </a:r>
            <a:endParaRPr lang="en-US" b="1" i="0" dirty="0">
              <a:solidFill>
                <a:schemeClr val="bg1">
                  <a:lumMod val="95000"/>
                </a:schemeClr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07669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hree-Proof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ll Tower Brick Background"/>
          <p:cNvSpPr/>
          <p:nvPr userDrawn="1"/>
        </p:nvSpPr>
        <p:spPr>
          <a:xfrm>
            <a:off x="0" y="1131888"/>
            <a:ext cx="9144000" cy="57261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 1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ack Bar 2"/>
          <p:cNvSpPr/>
          <p:nvPr userDrawn="1"/>
        </p:nvSpPr>
        <p:spPr>
          <a:xfrm>
            <a:off x="1148822" y="1693862"/>
            <a:ext cx="78845" cy="3563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hree Title"/>
          <p:cNvSpPr>
            <a:spLocks noGrp="1"/>
          </p:cNvSpPr>
          <p:nvPr>
            <p:ph type="title" hasCustomPrompt="1"/>
          </p:nvPr>
        </p:nvSpPr>
        <p:spPr>
          <a:xfrm>
            <a:off x="1140355" y="600077"/>
            <a:ext cx="6947478" cy="527940"/>
          </a:xfrm>
          <a:noFill/>
        </p:spPr>
        <p:txBody>
          <a:bodyPr lIns="0" tIns="0" rIns="0" bIns="0" anchor="t" anchorCtr="0">
            <a:noAutofit/>
          </a:bodyPr>
          <a:lstStyle>
            <a:lvl1pPr algn="l">
              <a:defRPr sz="3000" b="0" i="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Three Title Impact Regular 30 Point</a:t>
            </a:r>
          </a:p>
        </p:txBody>
      </p:sp>
      <p:sp>
        <p:nvSpPr>
          <p:cNvPr id="14" name="Proof Point Text 1"/>
          <p:cNvSpPr>
            <a:spLocks noGrp="1"/>
          </p:cNvSpPr>
          <p:nvPr>
            <p:ph type="body" sz="quarter" idx="13" hasCustomPrompt="1"/>
          </p:nvPr>
        </p:nvSpPr>
        <p:spPr>
          <a:xfrm>
            <a:off x="1467267" y="1862668"/>
            <a:ext cx="5596995" cy="12192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latin typeface="Impact"/>
              </a:defRPr>
            </a:lvl1pPr>
          </a:lstStyle>
          <a:p>
            <a:pPr lvl="0"/>
            <a:r>
              <a:rPr lang="en-US" dirty="0"/>
              <a:t>Proof Point</a:t>
            </a:r>
          </a:p>
        </p:txBody>
      </p:sp>
      <p:sp>
        <p:nvSpPr>
          <p:cNvPr id="16" name="Proof Point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470025" y="3081338"/>
            <a:ext cx="5599642" cy="72531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5200" cap="all">
                <a:latin typeface="Impact"/>
              </a:defRPr>
            </a:lvl1pPr>
          </a:lstStyle>
          <a:p>
            <a:pPr lvl="0"/>
            <a:r>
              <a:rPr lang="en-US" dirty="0"/>
              <a:t>Or Statistic</a:t>
            </a:r>
          </a:p>
        </p:txBody>
      </p:sp>
      <p:sp>
        <p:nvSpPr>
          <p:cNvPr id="18" name="Proof Point Text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0025" y="3810528"/>
            <a:ext cx="5046663" cy="11176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Goes Here</a:t>
            </a:r>
          </a:p>
        </p:txBody>
      </p:sp>
      <p:pic>
        <p:nvPicPr>
          <p:cNvPr id="9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5572"/>
            <a:ext cx="8001000" cy="876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67" y="5897880"/>
            <a:ext cx="2322576" cy="7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6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u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95090"/>
            <a:ext cx="9144000" cy="5207000"/>
          </a:xfrm>
          <a:prstGeom prst="rect">
            <a:avLst/>
          </a:prstGeom>
        </p:spPr>
      </p:pic>
      <p:sp>
        <p:nvSpPr>
          <p:cNvPr id="9" name="Ever True Blue Bar"/>
          <p:cNvSpPr/>
          <p:nvPr userDrawn="1"/>
        </p:nvSpPr>
        <p:spPr>
          <a:xfrm>
            <a:off x="1281113" y="1517953"/>
            <a:ext cx="102809" cy="24978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683099" y="2763107"/>
            <a:ext cx="6305496" cy="1295191"/>
          </a:xfrm>
        </p:spPr>
        <p:txBody>
          <a:bodyPr lIns="0" tIns="0" rIns="0" bIns="0">
            <a:noAutofit/>
          </a:bodyPr>
          <a:lstStyle>
            <a:lvl1pPr algn="l">
              <a:lnSpc>
                <a:spcPts val="6000"/>
              </a:lnSpc>
              <a:defRPr sz="6000" cap="all" baseline="0">
                <a:solidFill>
                  <a:schemeClr val="bg1">
                    <a:lumMod val="75000"/>
                  </a:schemeClr>
                </a:solidFill>
                <a:latin typeface="Impact" charset="0"/>
              </a:defRPr>
            </a:lvl1pPr>
          </a:lstStyle>
          <a:p>
            <a:r>
              <a:rPr lang="en-US" dirty="0"/>
              <a:t>Title Impact Regular 60 point</a:t>
            </a:r>
          </a:p>
        </p:txBody>
      </p:sp>
      <p:sp>
        <p:nvSpPr>
          <p:cNvPr id="10" name="Section Four 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83099" y="4419601"/>
            <a:ext cx="6305496" cy="53517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000" cap="none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Section Four Title Impact Regular 30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99" y="5897880"/>
            <a:ext cx="2321960" cy="741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ur-Content Slid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ver True Blue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Four Title"/>
          <p:cNvSpPr>
            <a:spLocks noGrp="1"/>
          </p:cNvSpPr>
          <p:nvPr>
            <p:ph type="title" hasCustomPrompt="1"/>
          </p:nvPr>
        </p:nvSpPr>
        <p:spPr>
          <a:xfrm>
            <a:off x="1139295" y="602985"/>
            <a:ext cx="6920443" cy="5304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="0" i="0" cap="none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Four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1135412" y="1632494"/>
            <a:ext cx="6924326" cy="421893"/>
          </a:xfr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aseline="0">
                <a:solidFill>
                  <a:schemeClr val="accent3"/>
                </a:solidFill>
                <a:latin typeface="Impac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Impact Regular 24 Point Ever True Blue</a:t>
            </a:r>
          </a:p>
        </p:txBody>
      </p:sp>
      <p:sp>
        <p:nvSpPr>
          <p:cNvPr id="7" name="Body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4" y="2217738"/>
            <a:ext cx="6919913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latin typeface="Arial"/>
              </a:defRPr>
            </a:lvl1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</p:txBody>
      </p:sp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ur-Content Slide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ver True Blue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Four Title"/>
          <p:cNvSpPr>
            <a:spLocks noGrp="1"/>
          </p:cNvSpPr>
          <p:nvPr>
            <p:ph type="title" hasCustomPrompt="1"/>
          </p:nvPr>
        </p:nvSpPr>
        <p:spPr>
          <a:xfrm>
            <a:off x="1140563" y="603474"/>
            <a:ext cx="6926263" cy="5370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Four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sz="half" idx="1" hasCustomPrompt="1"/>
          </p:nvPr>
        </p:nvSpPr>
        <p:spPr>
          <a:xfrm>
            <a:off x="1133475" y="1633360"/>
            <a:ext cx="6926263" cy="459843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accent3"/>
                </a:solidFill>
                <a:latin typeface="Impact"/>
                <a:cs typeface="Impact"/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Subhead Impact Regular 24 Point Ever True Blue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1141942" y="2229020"/>
            <a:ext cx="6917796" cy="3009185"/>
          </a:xfrm>
        </p:spPr>
        <p:txBody>
          <a:bodyPr lIns="0" tIns="0" rIns="0" bIns="0" numCol="2" spcCol="274320" anchor="t" anchorCtr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aseline="0">
                <a:latin typeface="Arial"/>
                <a:cs typeface="Arial"/>
              </a:defRPr>
            </a:lvl1pPr>
            <a:lvl2pPr marL="742950" indent="-285750">
              <a:buFont typeface="Wingdings" charset="2"/>
              <a:buChar char="§"/>
              <a:defRPr sz="18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16002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20574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ur-Graphic Slide-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ver True Blue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Four Title"/>
          <p:cNvSpPr>
            <a:spLocks noGrp="1"/>
          </p:cNvSpPr>
          <p:nvPr>
            <p:ph type="title" hasCustomPrompt="1"/>
          </p:nvPr>
        </p:nvSpPr>
        <p:spPr>
          <a:xfrm>
            <a:off x="1133475" y="602584"/>
            <a:ext cx="6926263" cy="520168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Four Title Impact Regular 30 Point</a:t>
            </a:r>
          </a:p>
        </p:txBody>
      </p:sp>
      <p:sp>
        <p:nvSpPr>
          <p:cNvPr id="9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1134534" y="1657350"/>
            <a:ext cx="3056466" cy="2938462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4" y="1611846"/>
            <a:ext cx="3736950" cy="422518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3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Subhd</a:t>
            </a:r>
            <a:r>
              <a:rPr lang="en-US" dirty="0"/>
              <a:t> 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Blue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ur-Graphic Slide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ver True Blue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Four Title"/>
          <p:cNvSpPr>
            <a:spLocks noGrp="1"/>
          </p:cNvSpPr>
          <p:nvPr>
            <p:ph type="title" hasCustomPrompt="1"/>
          </p:nvPr>
        </p:nvSpPr>
        <p:spPr>
          <a:xfrm>
            <a:off x="1137877" y="608616"/>
            <a:ext cx="6921861" cy="531947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Four Title Impact Regular 30 Point</a:t>
            </a:r>
          </a:p>
        </p:txBody>
      </p:sp>
      <p:sp>
        <p:nvSpPr>
          <p:cNvPr id="5" name="Chart" descr="Description of Chart"/>
          <p:cNvSpPr>
            <a:spLocks noGrp="1"/>
          </p:cNvSpPr>
          <p:nvPr>
            <p:ph type="chart" sz="quarter" idx="11" hasCustomPrompt="1"/>
          </p:nvPr>
        </p:nvSpPr>
        <p:spPr>
          <a:xfrm>
            <a:off x="1148292" y="1668553"/>
            <a:ext cx="3076575" cy="3206218"/>
          </a:xfrm>
        </p:spPr>
        <p:txBody>
          <a:bodyPr lIns="0" tIns="0" rIns="0" bIns="0" anchor="ctr" anchorCtr="1"/>
          <a:lstStyle>
            <a:lvl1pPr marL="0" indent="0" algn="ctr">
              <a:buFontTx/>
              <a:buNone/>
              <a:defRPr baseline="0">
                <a:latin typeface="Arial" charset="0"/>
              </a:defRPr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5" y="1611847"/>
            <a:ext cx="3736950" cy="415428"/>
          </a:xfr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3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Subhd</a:t>
            </a:r>
            <a:r>
              <a:rPr lang="en-US" dirty="0"/>
              <a:t> 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Blue</a:t>
            </a:r>
          </a:p>
        </p:txBody>
      </p:sp>
      <p:sp>
        <p:nvSpPr>
          <p:cNvPr id="1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</p:txBody>
      </p:sp>
      <p:pic>
        <p:nvPicPr>
          <p:cNvPr id="6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3079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4587"/>
            <a:ext cx="2321960" cy="741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95090"/>
            <a:ext cx="9144000" cy="5207000"/>
          </a:xfrm>
          <a:prstGeom prst="rect">
            <a:avLst/>
          </a:prstGeom>
        </p:spPr>
      </p:pic>
      <p:sp>
        <p:nvSpPr>
          <p:cNvPr id="9" name="Campus Gold Bar"/>
          <p:cNvSpPr/>
          <p:nvPr userDrawn="1"/>
        </p:nvSpPr>
        <p:spPr>
          <a:xfrm>
            <a:off x="1281113" y="1517953"/>
            <a:ext cx="102809" cy="249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683099" y="2763107"/>
            <a:ext cx="6305496" cy="1295191"/>
          </a:xfrm>
        </p:spPr>
        <p:txBody>
          <a:bodyPr lIns="0" tIns="0" rIns="0" bIns="0">
            <a:noAutofit/>
          </a:bodyPr>
          <a:lstStyle>
            <a:lvl1pPr algn="l">
              <a:lnSpc>
                <a:spcPts val="6000"/>
              </a:lnSpc>
              <a:defRPr sz="6000" cap="all" baseline="0">
                <a:solidFill>
                  <a:schemeClr val="bg1">
                    <a:lumMod val="75000"/>
                  </a:schemeClr>
                </a:solidFill>
                <a:latin typeface="Impact" charset="0"/>
              </a:defRPr>
            </a:lvl1pPr>
          </a:lstStyle>
          <a:p>
            <a:r>
              <a:rPr lang="en-US" dirty="0"/>
              <a:t>Title Impact Regular 60 point</a:t>
            </a:r>
          </a:p>
        </p:txBody>
      </p:sp>
      <p:sp>
        <p:nvSpPr>
          <p:cNvPr id="10" name="Section One 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1683099" y="4419601"/>
            <a:ext cx="6305496" cy="53517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000" cap="none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Section One Title Impact Regular 30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99" y="5901246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99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ur-Graphic Slide-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ver True Blue Bar 1"/>
          <p:cNvSpPr/>
          <p:nvPr userDrawn="1"/>
        </p:nvSpPr>
        <p:spPr>
          <a:xfrm>
            <a:off x="0" y="0"/>
            <a:ext cx="9144000" cy="5683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Ever True Blue Bar 2"/>
          <p:cNvSpPr/>
          <p:nvPr userDrawn="1"/>
        </p:nvSpPr>
        <p:spPr>
          <a:xfrm>
            <a:off x="0" y="5254625"/>
            <a:ext cx="9144000" cy="16033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"/>
          <p:cNvSpPr/>
          <p:nvPr userDrawn="1"/>
        </p:nvSpPr>
        <p:spPr>
          <a:xfrm>
            <a:off x="701146" y="5496245"/>
            <a:ext cx="73553" cy="1130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71500"/>
            <a:ext cx="9144000" cy="4676775"/>
          </a:xfrm>
          <a:ln>
            <a:noFill/>
          </a:ln>
        </p:spPr>
        <p:txBody>
          <a:bodyPr anchor="ctr" anchorCtr="1"/>
          <a:lstStyle>
            <a:lvl1pPr marL="0" indent="0" algn="ctr">
              <a:buFontTx/>
              <a:buNone/>
              <a:defRPr>
                <a:latin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4" name="Picture Caption"/>
          <p:cNvSpPr>
            <a:spLocks noGrp="1"/>
          </p:cNvSpPr>
          <p:nvPr>
            <p:ph type="body" sz="quarter" idx="11" hasCustomPrompt="1"/>
          </p:nvPr>
        </p:nvSpPr>
        <p:spPr>
          <a:xfrm>
            <a:off x="1033463" y="5646212"/>
            <a:ext cx="7280804" cy="949321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chemeClr val="bg1">
                    <a:lumMod val="95000"/>
                  </a:schemeClr>
                </a:solidFill>
                <a:latin typeface=""/>
              </a:rPr>
              <a:t>Picture caption. Arial</a:t>
            </a:r>
            <a:r>
              <a:rPr lang="en-US" b="1" i="0" baseline="0" dirty="0">
                <a:solidFill>
                  <a:schemeClr val="bg1">
                    <a:lumMod val="95000"/>
                  </a:schemeClr>
                </a:solidFill>
                <a:latin typeface=""/>
              </a:rPr>
              <a:t> Bold 18 pt. minimum. Short description of picture, up to 3 lines of copy. Short description of picture, up to 3 lines of copy. Short description of picture, up to 3 lines of copy.</a:t>
            </a:r>
            <a:endParaRPr lang="en-US" b="1" i="0" dirty="0">
              <a:solidFill>
                <a:schemeClr val="bg1">
                  <a:lumMod val="95000"/>
                </a:schemeClr>
              </a:solidFill>
              <a:latin typeface=""/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ur-Proof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ver True Blue Background"/>
          <p:cNvSpPr/>
          <p:nvPr userDrawn="1"/>
        </p:nvSpPr>
        <p:spPr>
          <a:xfrm>
            <a:off x="0" y="1131888"/>
            <a:ext cx="9144000" cy="57261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 1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ack Bar 2"/>
          <p:cNvSpPr/>
          <p:nvPr userDrawn="1"/>
        </p:nvSpPr>
        <p:spPr>
          <a:xfrm>
            <a:off x="1148822" y="1693862"/>
            <a:ext cx="78845" cy="3563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Four Title"/>
          <p:cNvSpPr>
            <a:spLocks noGrp="1"/>
          </p:cNvSpPr>
          <p:nvPr>
            <p:ph type="title" hasCustomPrompt="1"/>
          </p:nvPr>
        </p:nvSpPr>
        <p:spPr>
          <a:xfrm>
            <a:off x="1140355" y="600077"/>
            <a:ext cx="6947478" cy="527940"/>
          </a:xfrm>
          <a:noFill/>
        </p:spPr>
        <p:txBody>
          <a:bodyPr lIns="0" tIns="0" rIns="0" bIns="0" anchor="t" anchorCtr="0">
            <a:noAutofit/>
          </a:bodyPr>
          <a:lstStyle>
            <a:lvl1pPr algn="l">
              <a:defRPr sz="3000" b="0" i="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Four Title Impact Regular 30 Point</a:t>
            </a:r>
          </a:p>
        </p:txBody>
      </p:sp>
      <p:sp>
        <p:nvSpPr>
          <p:cNvPr id="14" name="Proof Point Text 1"/>
          <p:cNvSpPr>
            <a:spLocks noGrp="1"/>
          </p:cNvSpPr>
          <p:nvPr>
            <p:ph type="body" sz="quarter" idx="13" hasCustomPrompt="1"/>
          </p:nvPr>
        </p:nvSpPr>
        <p:spPr>
          <a:xfrm>
            <a:off x="1467267" y="1862668"/>
            <a:ext cx="5596995" cy="12192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latin typeface="Impact"/>
              </a:defRPr>
            </a:lvl1pPr>
          </a:lstStyle>
          <a:p>
            <a:pPr lvl="0"/>
            <a:r>
              <a:rPr lang="en-US" dirty="0"/>
              <a:t>Proof Point</a:t>
            </a:r>
          </a:p>
        </p:txBody>
      </p:sp>
      <p:sp>
        <p:nvSpPr>
          <p:cNvPr id="16" name="Proof Point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470025" y="3081338"/>
            <a:ext cx="5599642" cy="72531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5200" cap="all">
                <a:latin typeface="Impact"/>
              </a:defRPr>
            </a:lvl1pPr>
          </a:lstStyle>
          <a:p>
            <a:pPr lvl="0"/>
            <a:r>
              <a:rPr lang="en-US" dirty="0"/>
              <a:t>Or Statistic</a:t>
            </a:r>
          </a:p>
        </p:txBody>
      </p:sp>
      <p:sp>
        <p:nvSpPr>
          <p:cNvPr id="18" name="Proof Point Text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0025" y="3810528"/>
            <a:ext cx="5046663" cy="11176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Goes Here</a:t>
            </a:r>
          </a:p>
        </p:txBody>
      </p:sp>
      <p:pic>
        <p:nvPicPr>
          <p:cNvPr id="9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5572"/>
            <a:ext cx="8001000" cy="876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67" y="5897880"/>
            <a:ext cx="2322576" cy="74169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80433"/>
            <a:ext cx="9144000" cy="5207000"/>
          </a:xfrm>
          <a:prstGeom prst="rect">
            <a:avLst/>
          </a:prstGeom>
        </p:spPr>
      </p:pic>
      <p:sp>
        <p:nvSpPr>
          <p:cNvPr id="9" name="Campus Gold Bar"/>
          <p:cNvSpPr/>
          <p:nvPr userDrawn="1"/>
        </p:nvSpPr>
        <p:spPr>
          <a:xfrm>
            <a:off x="1286932" y="1517953"/>
            <a:ext cx="93135" cy="275771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cluding Head"/>
          <p:cNvSpPr>
            <a:spLocks noGrp="1"/>
          </p:cNvSpPr>
          <p:nvPr>
            <p:ph type="title" hasCustomPrompt="1"/>
          </p:nvPr>
        </p:nvSpPr>
        <p:spPr>
          <a:xfrm>
            <a:off x="1741489" y="2071158"/>
            <a:ext cx="5099578" cy="829733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0" i="0" cap="all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Concluding Text"/>
          <p:cNvSpPr>
            <a:spLocks noGrp="1"/>
          </p:cNvSpPr>
          <p:nvPr>
            <p:ph type="body" sz="half" idx="2" hasCustomPrompt="1"/>
          </p:nvPr>
        </p:nvSpPr>
        <p:spPr>
          <a:xfrm>
            <a:off x="1741486" y="3219451"/>
            <a:ext cx="5099580" cy="804862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 conclusion, thank-you message or contact information could go here. Arial Regular 18 point minimum.</a:t>
            </a:r>
          </a:p>
        </p:txBody>
      </p:sp>
      <p:sp>
        <p:nvSpPr>
          <p:cNvPr id="10" name="We Are Purdue. What We Make Moves the World Forward." descr="We Are Purdue. What We Make Moves the World Forward."/>
          <p:cNvSpPr/>
          <p:nvPr userDrawn="1"/>
        </p:nvSpPr>
        <p:spPr>
          <a:xfrm>
            <a:off x="1293463" y="6309428"/>
            <a:ext cx="4544012" cy="135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n Equal Access/Equal Opportunity University" descr="An Equal Access/Equal Opportunity University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638" y="6561668"/>
            <a:ext cx="863600" cy="241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6" y="4342873"/>
            <a:ext cx="2322576" cy="7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3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816" userDrawn="1">
          <p15:clr>
            <a:srgbClr val="FBAE40"/>
          </p15:clr>
        </p15:guide>
        <p15:guide id="4" orient="horz" pos="405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F918-6F23-5342-9279-17F64C79A0D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3CC-52FE-2048-8AEB-6B9E00D0D6DA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31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Content Slid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mpus Gold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One Title"/>
          <p:cNvSpPr>
            <a:spLocks noGrp="1"/>
          </p:cNvSpPr>
          <p:nvPr>
            <p:ph type="title" hasCustomPrompt="1"/>
          </p:nvPr>
        </p:nvSpPr>
        <p:spPr>
          <a:xfrm>
            <a:off x="1139295" y="602985"/>
            <a:ext cx="6920443" cy="5304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="0" i="0" cap="none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One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1135412" y="1632494"/>
            <a:ext cx="6924326" cy="42189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aseline="0">
                <a:solidFill>
                  <a:schemeClr val="accent2"/>
                </a:solidFill>
                <a:latin typeface="Impac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Impact Regular 24 Point Digital Headline Gold</a:t>
            </a:r>
          </a:p>
        </p:txBody>
      </p:sp>
      <p:sp>
        <p:nvSpPr>
          <p:cNvPr id="7" name="Body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4" y="2217738"/>
            <a:ext cx="6919913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latin typeface="Arial"/>
              </a:defRPr>
            </a:lvl1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</p:txBody>
      </p:sp>
      <p:pic>
        <p:nvPicPr>
          <p:cNvPr id="8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12" y="5894587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Content Slide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mpus Gold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One Title"/>
          <p:cNvSpPr>
            <a:spLocks noGrp="1"/>
          </p:cNvSpPr>
          <p:nvPr>
            <p:ph type="title" hasCustomPrompt="1"/>
          </p:nvPr>
        </p:nvSpPr>
        <p:spPr>
          <a:xfrm>
            <a:off x="1140563" y="603474"/>
            <a:ext cx="6926263" cy="5370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One 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sz="half" idx="1" hasCustomPrompt="1"/>
          </p:nvPr>
        </p:nvSpPr>
        <p:spPr>
          <a:xfrm>
            <a:off x="1133475" y="1633360"/>
            <a:ext cx="6926263" cy="459843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Impact"/>
                <a:cs typeface="Impact"/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Subhead Impact Regular 24 Point Digital Headline Gold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1141942" y="2229020"/>
            <a:ext cx="6917796" cy="3009185"/>
          </a:xfrm>
        </p:spPr>
        <p:txBody>
          <a:bodyPr lIns="0" tIns="0" rIns="0" bIns="0" numCol="2" spcCol="274320" anchor="t" anchorCtr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aseline="0">
                <a:latin typeface="Arial"/>
                <a:cs typeface="Arial"/>
              </a:defRPr>
            </a:lvl1pPr>
            <a:lvl2pPr marL="742950" indent="-285750">
              <a:buFont typeface="Wingdings" charset="2"/>
              <a:buChar char="§"/>
              <a:defRPr sz="18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16002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20574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5895435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Graphic Slide-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mpus Gold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One Title"/>
          <p:cNvSpPr>
            <a:spLocks noGrp="1"/>
          </p:cNvSpPr>
          <p:nvPr>
            <p:ph type="title" hasCustomPrompt="1"/>
          </p:nvPr>
        </p:nvSpPr>
        <p:spPr>
          <a:xfrm>
            <a:off x="1133475" y="602584"/>
            <a:ext cx="6926263" cy="520168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One Title Impact Regular 30 Point</a:t>
            </a:r>
          </a:p>
        </p:txBody>
      </p:sp>
      <p:sp>
        <p:nvSpPr>
          <p:cNvPr id="9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1134534" y="1657350"/>
            <a:ext cx="3056466" cy="2938462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4" y="1611845"/>
            <a:ext cx="3886200" cy="429151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2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Headline Gold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0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1700"/>
            <a:ext cx="8001000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5898703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1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Graphic Slide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ack Bar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mpus Gold Bar"/>
          <p:cNvSpPr/>
          <p:nvPr userDrawn="1"/>
        </p:nvSpPr>
        <p:spPr>
          <a:xfrm>
            <a:off x="701147" y="0"/>
            <a:ext cx="70378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One Title"/>
          <p:cNvSpPr>
            <a:spLocks noGrp="1"/>
          </p:cNvSpPr>
          <p:nvPr>
            <p:ph type="title" hasCustomPrompt="1"/>
          </p:nvPr>
        </p:nvSpPr>
        <p:spPr>
          <a:xfrm>
            <a:off x="1137877" y="608616"/>
            <a:ext cx="6921861" cy="531947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One Title Impact Regular 30 Point</a:t>
            </a:r>
          </a:p>
        </p:txBody>
      </p:sp>
      <p:sp>
        <p:nvSpPr>
          <p:cNvPr id="5" name="Chart" descr="Description of Chart"/>
          <p:cNvSpPr>
            <a:spLocks noGrp="1"/>
          </p:cNvSpPr>
          <p:nvPr>
            <p:ph type="chart" sz="quarter" idx="11" hasCustomPrompt="1"/>
          </p:nvPr>
        </p:nvSpPr>
        <p:spPr>
          <a:xfrm>
            <a:off x="1148292" y="1668553"/>
            <a:ext cx="3076575" cy="3206218"/>
          </a:xfrm>
        </p:spPr>
        <p:txBody>
          <a:bodyPr lIns="0" tIns="0" rIns="0" bIns="0" anchor="ctr" anchorCtr="1"/>
          <a:lstStyle>
            <a:lvl1pPr marL="0" indent="0" algn="ctr">
              <a:buFontTx/>
              <a:buNone/>
              <a:defRPr baseline="0">
                <a:latin typeface="Arial" charset="0"/>
              </a:defRPr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Subhead"/>
          <p:cNvSpPr>
            <a:spLocks noGrp="1"/>
          </p:cNvSpPr>
          <p:nvPr>
            <p:ph type="body" idx="1" hasCustomPrompt="1"/>
          </p:nvPr>
        </p:nvSpPr>
        <p:spPr>
          <a:xfrm>
            <a:off x="4563534" y="1611845"/>
            <a:ext cx="3886200" cy="429151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2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Impact </a:t>
            </a:r>
            <a:r>
              <a:rPr lang="en-US" dirty="0" err="1"/>
              <a:t>Reg</a:t>
            </a:r>
            <a:r>
              <a:rPr lang="en-US" dirty="0"/>
              <a:t> 24 </a:t>
            </a:r>
            <a:r>
              <a:rPr lang="en-US" dirty="0" err="1"/>
              <a:t>pt</a:t>
            </a:r>
            <a:r>
              <a:rPr lang="en-US" dirty="0"/>
              <a:t> Headline Gold</a:t>
            </a:r>
          </a:p>
        </p:txBody>
      </p:sp>
      <p:sp>
        <p:nvSpPr>
          <p:cNvPr id="14" name="Body Text"/>
          <p:cNvSpPr>
            <a:spLocks noGrp="1"/>
          </p:cNvSpPr>
          <p:nvPr>
            <p:ph sz="half" idx="2" hasCustomPrompt="1"/>
          </p:nvPr>
        </p:nvSpPr>
        <p:spPr>
          <a:xfrm>
            <a:off x="4563534" y="2259013"/>
            <a:ext cx="3496204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6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3079"/>
            <a:ext cx="80010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5898703"/>
            <a:ext cx="2321960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Graphic Slide-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gital Headline Gold Bar 1"/>
          <p:cNvSpPr/>
          <p:nvPr userDrawn="1"/>
        </p:nvSpPr>
        <p:spPr>
          <a:xfrm>
            <a:off x="0" y="0"/>
            <a:ext cx="9144000" cy="568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Digital Headline Gold Bar 2"/>
          <p:cNvSpPr/>
          <p:nvPr userDrawn="1"/>
        </p:nvSpPr>
        <p:spPr>
          <a:xfrm>
            <a:off x="0" y="5254625"/>
            <a:ext cx="9144000" cy="160337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"/>
          <p:cNvSpPr/>
          <p:nvPr userDrawn="1"/>
        </p:nvSpPr>
        <p:spPr>
          <a:xfrm>
            <a:off x="701146" y="5503333"/>
            <a:ext cx="73553" cy="1130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71500"/>
            <a:ext cx="9144000" cy="4676775"/>
          </a:xfrm>
        </p:spPr>
        <p:txBody>
          <a:bodyPr anchor="ctr" anchorCtr="1"/>
          <a:lstStyle>
            <a:lvl1pPr marL="0" indent="0" algn="ctr">
              <a:buFontTx/>
              <a:buNone/>
              <a:defRPr>
                <a:latin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33464" y="5652618"/>
            <a:ext cx="7132342" cy="906622"/>
          </a:xfr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latin typeface="Arial" charset="0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>
                <a:solidFill>
                  <a:schemeClr val="tx1"/>
                </a:solidFill>
                <a:latin typeface="Arial" charset="0"/>
              </a:rPr>
              <a:t>Picture caption. Arial Bold 18 pt. minimum. Short description of picture, up to 3 lines of copy. Short description of picture, up to 3 lines of copy. Short description of picture, up to 3 lines of copy. </a:t>
            </a:r>
            <a:br>
              <a:rPr lang="en-US" b="1" i="0" baseline="0" dirty="0">
                <a:solidFill>
                  <a:schemeClr val="tx1"/>
                </a:solidFill>
                <a:latin typeface="Arial" charset="0"/>
              </a:rPr>
            </a:br>
            <a:r>
              <a:rPr lang="en-US" b="1" i="0" baseline="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21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Proof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mpus Gold Background"/>
          <p:cNvSpPr/>
          <p:nvPr userDrawn="1"/>
        </p:nvSpPr>
        <p:spPr>
          <a:xfrm>
            <a:off x="0" y="1141315"/>
            <a:ext cx="9144000" cy="572611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Black Bar 1"/>
          <p:cNvSpPr/>
          <p:nvPr userDrawn="1"/>
        </p:nvSpPr>
        <p:spPr>
          <a:xfrm>
            <a:off x="0" y="0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ack Bar 2"/>
          <p:cNvSpPr/>
          <p:nvPr userDrawn="1"/>
        </p:nvSpPr>
        <p:spPr>
          <a:xfrm>
            <a:off x="1148822" y="1693862"/>
            <a:ext cx="78845" cy="3563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One Title"/>
          <p:cNvSpPr>
            <a:spLocks noGrp="1"/>
          </p:cNvSpPr>
          <p:nvPr>
            <p:ph type="title" hasCustomPrompt="1"/>
          </p:nvPr>
        </p:nvSpPr>
        <p:spPr>
          <a:xfrm>
            <a:off x="1140355" y="600077"/>
            <a:ext cx="6947478" cy="527940"/>
          </a:xfrm>
          <a:noFill/>
        </p:spPr>
        <p:txBody>
          <a:bodyPr lIns="0" tIns="0" rIns="0" bIns="0" anchor="t" anchorCtr="0">
            <a:noAutofit/>
          </a:bodyPr>
          <a:lstStyle>
            <a:lvl1pPr algn="l">
              <a:defRPr sz="3000" b="0" i="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Section One Title Impact Regular 30 Point</a:t>
            </a:r>
          </a:p>
        </p:txBody>
      </p:sp>
      <p:sp>
        <p:nvSpPr>
          <p:cNvPr id="14" name="Proof Point Text 1"/>
          <p:cNvSpPr>
            <a:spLocks noGrp="1"/>
          </p:cNvSpPr>
          <p:nvPr>
            <p:ph type="body" sz="quarter" idx="13" hasCustomPrompt="1"/>
          </p:nvPr>
        </p:nvSpPr>
        <p:spPr>
          <a:xfrm>
            <a:off x="1467267" y="1862668"/>
            <a:ext cx="5596995" cy="12192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latin typeface="Impact"/>
              </a:defRPr>
            </a:lvl1pPr>
          </a:lstStyle>
          <a:p>
            <a:pPr lvl="0"/>
            <a:r>
              <a:rPr lang="en-US" dirty="0"/>
              <a:t>Proof Point</a:t>
            </a:r>
          </a:p>
        </p:txBody>
      </p:sp>
      <p:sp>
        <p:nvSpPr>
          <p:cNvPr id="16" name="Proof Point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470025" y="3081338"/>
            <a:ext cx="5599642" cy="72531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5200" cap="all">
                <a:latin typeface="Impact"/>
              </a:defRPr>
            </a:lvl1pPr>
          </a:lstStyle>
          <a:p>
            <a:pPr lvl="0"/>
            <a:r>
              <a:rPr lang="en-US" dirty="0"/>
              <a:t>Or Statistic</a:t>
            </a:r>
          </a:p>
        </p:txBody>
      </p:sp>
      <p:sp>
        <p:nvSpPr>
          <p:cNvPr id="18" name="Proof Point Text 3"/>
          <p:cNvSpPr>
            <a:spLocks noGrp="1"/>
          </p:cNvSpPr>
          <p:nvPr>
            <p:ph type="body" sz="quarter" idx="15" hasCustomPrompt="1"/>
          </p:nvPr>
        </p:nvSpPr>
        <p:spPr>
          <a:xfrm>
            <a:off x="1470025" y="3810528"/>
            <a:ext cx="5046663" cy="11176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Goes Here</a:t>
            </a:r>
          </a:p>
        </p:txBody>
      </p:sp>
      <p:pic>
        <p:nvPicPr>
          <p:cNvPr id="9" name="Purdue University Logo" descr="Purdue University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5985572"/>
            <a:ext cx="8001000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67" y="5897880"/>
            <a:ext cx="2322576" cy="7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9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37E35-53ED-5E4E-9D20-AC891FED6640}" type="datetime1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0DB3-FFB6-DA49-A752-B59EFFE07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0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8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57" r:id="rId32"/>
    <p:sldLayoutId id="2147483682" r:id="rId3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Re-Imagining Education and Teaching</a:t>
            </a:r>
          </a:p>
        </p:txBody>
      </p:sp>
      <p:sp>
        <p:nvSpPr>
          <p:cNvPr id="3" name="Section One Title"/>
          <p:cNvSpPr>
            <a:spLocks noGrp="1"/>
          </p:cNvSpPr>
          <p:nvPr>
            <p:ph type="body" sz="quarter" idx="13"/>
          </p:nvPr>
        </p:nvSpPr>
        <p:spPr>
          <a:xfrm>
            <a:off x="1683099" y="4710547"/>
            <a:ext cx="6305496" cy="535172"/>
          </a:xfrm>
        </p:spPr>
        <p:txBody>
          <a:bodyPr/>
          <a:lstStyle/>
          <a:p>
            <a:r>
              <a:rPr lang="en-US" dirty="0"/>
              <a:t>David Nelson</a:t>
            </a:r>
          </a:p>
        </p:txBody>
      </p:sp>
    </p:spTree>
    <p:extLst>
      <p:ext uri="{BB962C8B-B14F-4D97-AF65-F5344CB8AC3E}">
        <p14:creationId xmlns:p14="http://schemas.microsoft.com/office/powerpoint/2010/main" val="3728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41A0-DCA7-E44A-83DB-CB9C4DE0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DC51-517B-B044-B34A-2060AE87D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FD4ED-96FC-5B46-9D78-44DE3D7FE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BD829-B0AA-9C44-8510-EB3C5265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12" y="1269662"/>
            <a:ext cx="7032387" cy="46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5EF1-633D-4C48-B4A7-D22600A9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7A4CD-5135-F348-9497-A3762F7CE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DEF1C-9FCE-8C41-9CD0-BD3783F80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B6225-0ABA-4544-8C0F-6062E8DA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12" y="1328028"/>
            <a:ext cx="6924325" cy="4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Redesigns from Purdue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Problem-Based Learning and Learning Communities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168836" y="2451772"/>
            <a:ext cx="8531818" cy="41535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Disciplinary Skills over Extended Period (Dunlap, 2005)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Commitment of Students to Retain Focus (</a:t>
            </a:r>
            <a:r>
              <a:rPr lang="en-US" sz="3200" dirty="0" err="1"/>
              <a:t>Savery</a:t>
            </a:r>
            <a:r>
              <a:rPr lang="en-US" sz="3200" dirty="0"/>
              <a:t>, 2015)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Benefit from Scaffolding (</a:t>
            </a:r>
            <a:r>
              <a:rPr lang="en-US" sz="3200" dirty="0" err="1"/>
              <a:t>Hmelo</a:t>
            </a:r>
            <a:r>
              <a:rPr lang="en-US" sz="3200" dirty="0"/>
              <a:t>-Silver et al, 2007)</a:t>
            </a:r>
          </a:p>
          <a:p>
            <a:pPr>
              <a:lnSpc>
                <a:spcPts val="3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07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Redesigns from Purdue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Problem-Based Learning and Learning Communities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168836" y="2451772"/>
            <a:ext cx="8531818" cy="4153545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Demonstrated Learning Gains in Several Fields (Yadav et al, 2011; Gallagher &amp; </a:t>
            </a:r>
            <a:r>
              <a:rPr lang="en-US" sz="3200" dirty="0" err="1"/>
              <a:t>Stepien</a:t>
            </a:r>
            <a:r>
              <a:rPr lang="en-US" sz="3200" dirty="0"/>
              <a:t>, 1996)</a:t>
            </a:r>
          </a:p>
          <a:p>
            <a:pPr marL="0" indent="0">
              <a:spcAft>
                <a:spcPts val="600"/>
              </a:spcAft>
              <a:buNone/>
            </a:pP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Higher Grades for Advanced Students (Zhao et al, 2007)</a:t>
            </a:r>
          </a:p>
          <a:p>
            <a:pPr>
              <a:lnSpc>
                <a:spcPts val="3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4862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A27A-96F2-9745-B768-62F36628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Innovating at GCC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EB6EB-8598-E54A-97C7-54DA670C8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197" y="1464660"/>
            <a:ext cx="6924326" cy="421893"/>
          </a:xfrm>
        </p:spPr>
        <p:txBody>
          <a:bodyPr/>
          <a:lstStyle/>
          <a:p>
            <a:r>
              <a:rPr lang="en-US" sz="3600" dirty="0"/>
              <a:t>Possible 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805E3-5D99-C346-833C-B4797BE0D3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554" y="2217738"/>
            <a:ext cx="8677072" cy="341153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Innovative Cohorts</a:t>
            </a:r>
          </a:p>
          <a:p>
            <a:endParaRPr lang="en-US" sz="3200" dirty="0"/>
          </a:p>
          <a:p>
            <a:r>
              <a:rPr lang="en-US" sz="3200" dirty="0"/>
              <a:t>Self-Help Resources</a:t>
            </a:r>
          </a:p>
          <a:p>
            <a:endParaRPr lang="en-US" sz="3200" dirty="0"/>
          </a:p>
          <a:p>
            <a:r>
              <a:rPr lang="en-US" sz="3200" dirty="0"/>
              <a:t>CTLE &amp; Librarians</a:t>
            </a:r>
          </a:p>
          <a:p>
            <a:endParaRPr lang="en-US" sz="3200" dirty="0"/>
          </a:p>
          <a:p>
            <a:r>
              <a:rPr lang="en-US" sz="3200" dirty="0"/>
              <a:t>Individually-funded Projects (Innovation Fund)</a:t>
            </a:r>
          </a:p>
        </p:txBody>
      </p:sp>
    </p:spTree>
    <p:extLst>
      <p:ext uri="{BB962C8B-B14F-4D97-AF65-F5344CB8AC3E}">
        <p14:creationId xmlns:p14="http://schemas.microsoft.com/office/powerpoint/2010/main" val="41251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Why Spend Time Doing This?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168836" y="2057325"/>
            <a:ext cx="8531818" cy="3701449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Critical Thinking Skills and Student Performance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Intentionality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Student Engagement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Why Spend Time Doing This?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168836" y="2057325"/>
            <a:ext cx="8531818" cy="41535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Critical Thinking Skills &amp; Performance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endParaRPr lang="en-US" sz="4000" dirty="0"/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Lower DFW Rates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Improved Performance on Higher-Order Exam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Why Spend Time Doing This?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313017" y="1931819"/>
            <a:ext cx="8531818" cy="415354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Intentionality and Student Engagement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”Reducing the chanciness of serendipitous learning” (Ball &amp; Forzani, 2009)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Introduces possibility of provoking student  misunderstandings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84" y="976220"/>
            <a:ext cx="7202456" cy="786926"/>
          </a:xfrm>
        </p:spPr>
        <p:txBody>
          <a:bodyPr>
            <a:noAutofit/>
          </a:bodyPr>
          <a:lstStyle/>
          <a:p>
            <a:r>
              <a:rPr lang="en-US" sz="3300" dirty="0">
                <a:latin typeface="Impact" panose="020B0806030902050204" pitchFamily="34" charset="0"/>
              </a:rPr>
              <a:t>Instructor Perceptions – Before and After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5" y="2369049"/>
            <a:ext cx="7202456" cy="2843633"/>
          </a:xfrm>
        </p:spPr>
        <p:txBody>
          <a:bodyPr>
            <a:noAutofit/>
          </a:bodyPr>
          <a:lstStyle/>
          <a:p>
            <a:pPr lvl="0"/>
            <a:endParaRPr lang="en-US" sz="2700" dirty="0"/>
          </a:p>
          <a:p>
            <a:endParaRPr lang="en-US" sz="2700" dirty="0"/>
          </a:p>
        </p:txBody>
      </p:sp>
      <p:pic>
        <p:nvPicPr>
          <p:cNvPr id="1025" name="Picture 1" descr="age19image4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9" y="2026024"/>
            <a:ext cx="8160981" cy="39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68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Opportunity Costs &amp; Suggestions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168836" y="2057325"/>
            <a:ext cx="8531818" cy="41535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Innovation Takes Time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Can Be Uncomfortable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Students May Have Different Expectations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Iterate and Start Small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332510" y="1660203"/>
            <a:ext cx="9213272" cy="4117142"/>
          </a:xfrm>
        </p:spPr>
        <p:txBody>
          <a:bodyPr>
            <a:normAutofit/>
          </a:bodyPr>
          <a:lstStyle/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r>
              <a:rPr lang="en-US" sz="3600" dirty="0"/>
              <a:t>Introduction &amp; Background</a:t>
            </a:r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endParaRPr lang="en-US" sz="3600" dirty="0"/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r>
              <a:rPr lang="en-US" sz="3600" dirty="0"/>
              <a:t>Education Without Restrictions</a:t>
            </a:r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endParaRPr lang="en-US" sz="3600" dirty="0"/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r>
              <a:rPr lang="en-US" sz="3600" dirty="0"/>
              <a:t>Sharing Our Visions</a:t>
            </a:r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endParaRPr lang="en-US" sz="3600" dirty="0"/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r>
              <a:rPr lang="en-US" sz="3600" dirty="0"/>
              <a:t>Examples of Redesigns</a:t>
            </a:r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endParaRPr lang="en-US" sz="3600" dirty="0"/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r>
              <a:rPr lang="en-US" sz="3600" dirty="0"/>
              <a:t>Possible Next Steps</a:t>
            </a:r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endParaRPr lang="en-US" sz="3600" dirty="0"/>
          </a:p>
          <a:p>
            <a:pPr marL="742950" indent="-742950">
              <a:lnSpc>
                <a:spcPct val="60000"/>
              </a:lnSpc>
              <a:buFont typeface="+mj-lt"/>
              <a:buAutoNum type="arabicPeriod"/>
            </a:pPr>
            <a:r>
              <a:rPr lang="en-US" sz="3600" dirty="0"/>
              <a:t>Benefits and Concluding Thoughts</a:t>
            </a:r>
          </a:p>
        </p:txBody>
      </p:sp>
    </p:spTree>
    <p:extLst>
      <p:ext uri="{BB962C8B-B14F-4D97-AF65-F5344CB8AC3E}">
        <p14:creationId xmlns:p14="http://schemas.microsoft.com/office/powerpoint/2010/main" val="95995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cluding Hea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7371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>
          <a:xfrm>
            <a:off x="1140006" y="595496"/>
            <a:ext cx="6926263" cy="520168"/>
          </a:xfrm>
        </p:spPr>
        <p:txBody>
          <a:bodyPr/>
          <a:lstStyle/>
          <a:p>
            <a:r>
              <a:rPr lang="en-US" dirty="0"/>
              <a:t>Who Am I and Why Am I Here?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629E737-11D9-AC4F-B16A-D82DF5B5F1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922" b="1922"/>
          <a:stretch>
            <a:fillRect/>
          </a:stretch>
        </p:blipFill>
        <p:spPr>
          <a:xfrm>
            <a:off x="453167" y="1657349"/>
            <a:ext cx="3737833" cy="3593523"/>
          </a:xfrm>
        </p:spPr>
      </p:pic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63533" y="1115664"/>
            <a:ext cx="3886201" cy="696290"/>
          </a:xfrm>
        </p:spPr>
        <p:txBody>
          <a:bodyPr/>
          <a:lstStyle/>
          <a:p>
            <a:r>
              <a:rPr lang="en-US" sz="3200" dirty="0"/>
              <a:t>Arizona Native in the Midwest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/>
          </p:nvPr>
        </p:nvSpPr>
        <p:spPr>
          <a:xfrm>
            <a:off x="4563533" y="2172763"/>
            <a:ext cx="4289522" cy="3839815"/>
          </a:xfrm>
        </p:spPr>
        <p:txBody>
          <a:bodyPr/>
          <a:lstStyle/>
          <a:p>
            <a:r>
              <a:rPr lang="en-US" sz="2000" dirty="0"/>
              <a:t>Born and Raised in Phoenix</a:t>
            </a:r>
          </a:p>
          <a:p>
            <a:endParaRPr lang="en-US" sz="2000" dirty="0"/>
          </a:p>
          <a:p>
            <a:r>
              <a:rPr lang="en-US" sz="2000" dirty="0"/>
              <a:t>Worked in Academic Development for 15 years, last 10 at Purdue</a:t>
            </a:r>
          </a:p>
          <a:p>
            <a:endParaRPr lang="en-US" sz="2000" dirty="0"/>
          </a:p>
          <a:p>
            <a:r>
              <a:rPr lang="en-US" sz="2000" dirty="0"/>
              <a:t>Background and degrees in history, currently teach in Honors College, support instructors at Purdue and publish in </a:t>
            </a:r>
            <a:r>
              <a:rPr lang="en-US" sz="2000" dirty="0" err="1"/>
              <a:t>SoTL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Involved with IMPACT - Purdue’s Course Transformation program for last 8 years</a:t>
            </a:r>
          </a:p>
        </p:txBody>
      </p:sp>
    </p:spTree>
    <p:extLst>
      <p:ext uri="{BB962C8B-B14F-4D97-AF65-F5344CB8AC3E}">
        <p14:creationId xmlns:p14="http://schemas.microsoft.com/office/powerpoint/2010/main" val="7062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>
          <a:xfrm>
            <a:off x="1133475" y="224426"/>
            <a:ext cx="6926263" cy="537090"/>
          </a:xfrm>
        </p:spPr>
        <p:txBody>
          <a:bodyPr/>
          <a:lstStyle/>
          <a:p>
            <a:r>
              <a:rPr lang="en-US" dirty="0"/>
              <a:t>IMPACT – Purdue Academic Course Transformation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sz="half" idx="1"/>
          </p:nvPr>
        </p:nvSpPr>
        <p:spPr>
          <a:xfrm>
            <a:off x="1101119" y="1447535"/>
            <a:ext cx="6926263" cy="459843"/>
          </a:xfrm>
        </p:spPr>
        <p:txBody>
          <a:bodyPr/>
          <a:lstStyle/>
          <a:p>
            <a:r>
              <a:rPr lang="en-US" sz="3600" dirty="0"/>
              <a:t>Faculty Learning Community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sz="half" idx="2"/>
          </p:nvPr>
        </p:nvSpPr>
        <p:spPr>
          <a:xfrm>
            <a:off x="526943" y="2216258"/>
            <a:ext cx="8074616" cy="348711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2400" dirty="0"/>
              <a:t>Goal of creating student-centered learning environments</a:t>
            </a:r>
          </a:p>
          <a:p>
            <a:pPr>
              <a:lnSpc>
                <a:spcPts val="3000"/>
              </a:lnSpc>
            </a:pPr>
            <a:r>
              <a:rPr lang="en-US" sz="2400" dirty="0"/>
              <a:t>Over 500 Courses and 300 Instructors</a:t>
            </a:r>
          </a:p>
          <a:p>
            <a:pPr>
              <a:lnSpc>
                <a:spcPts val="3000"/>
              </a:lnSpc>
            </a:pPr>
            <a:r>
              <a:rPr lang="en-US" sz="2400" dirty="0"/>
              <a:t>Extensive assessment and evaluation component, over 50,000 student data points</a:t>
            </a:r>
          </a:p>
          <a:p>
            <a:pPr>
              <a:lnSpc>
                <a:spcPts val="3000"/>
              </a:lnSpc>
            </a:pPr>
            <a:r>
              <a:rPr lang="en-US" sz="2400" dirty="0"/>
              <a:t>I’m an agnostic</a:t>
            </a:r>
          </a:p>
          <a:p>
            <a:pPr>
              <a:lnSpc>
                <a:spcPts val="3000"/>
              </a:lnSpc>
            </a:pPr>
            <a:r>
              <a:rPr lang="en-US" sz="2400" dirty="0"/>
              <a:t>WHAT you do is far less important than HOW you do it</a:t>
            </a:r>
          </a:p>
          <a:p>
            <a:pPr>
              <a:lnSpc>
                <a:spcPts val="3000"/>
              </a:lnSpc>
            </a:pPr>
            <a:r>
              <a:rPr lang="en-US" sz="2400" dirty="0"/>
              <a:t>Can modify environment to increase </a:t>
            </a:r>
            <a:r>
              <a:rPr lang="en-US" sz="2400" i="1" dirty="0"/>
              <a:t>likelihood</a:t>
            </a:r>
            <a:r>
              <a:rPr lang="en-US" sz="2400" dirty="0"/>
              <a:t> of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B287770-78A5-0240-896B-416454433E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27" r="2527"/>
          <a:stretch>
            <a:fillRect/>
          </a:stretch>
        </p:blipFill>
        <p:spPr/>
      </p:pic>
      <p:sp>
        <p:nvSpPr>
          <p:cNvPr id="3" name="Picture Caption"/>
          <p:cNvSpPr>
            <a:spLocks noGrp="1"/>
          </p:cNvSpPr>
          <p:nvPr>
            <p:ph type="body" sz="quarter" idx="4294967295"/>
          </p:nvPr>
        </p:nvSpPr>
        <p:spPr>
          <a:xfrm>
            <a:off x="931598" y="5522226"/>
            <a:ext cx="7280804" cy="949321"/>
          </a:xfrm>
        </p:spPr>
        <p:txBody>
          <a:bodyPr lIns="0" tIns="0" rIns="0" bIns="0"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If you had a Magic Wand –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http://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bitly.com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GCCInnovate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13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Redesigns from Purdue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Environmental Engineering &amp; Sustainability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263236" y="2217738"/>
            <a:ext cx="8562109" cy="341153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4000" dirty="0"/>
              <a:t>Project-Based Learning</a:t>
            </a:r>
          </a:p>
          <a:p>
            <a:pPr lvl="1">
              <a:lnSpc>
                <a:spcPts val="3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Semester-long Project with Drafts</a:t>
            </a:r>
          </a:p>
          <a:p>
            <a:pPr lvl="1">
              <a:lnSpc>
                <a:spcPts val="3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“Messy” Problems</a:t>
            </a:r>
          </a:p>
          <a:p>
            <a:pPr lvl="1">
              <a:lnSpc>
                <a:spcPts val="3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Teams (CATME.ORG Tool)</a:t>
            </a:r>
          </a:p>
          <a:p>
            <a:pPr lvl="1">
              <a:lnSpc>
                <a:spcPts val="3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Peer Evaluation</a:t>
            </a:r>
          </a:p>
          <a:p>
            <a:pPr lvl="1">
              <a:lnSpc>
                <a:spcPts val="3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Peer Undergraduate Mentors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Redesigns from Purdue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Intro Psychology &amp; Intro Statistics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168836" y="1986751"/>
            <a:ext cx="8531818" cy="3849845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sz="4000" dirty="0"/>
              <a:t>Flip the Classroom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Pre-recorded lectures, one weekly class Students work in groups/teams on problems or discussion topics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Instructor rotates among tables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Benefits from some dedicated and timely out of class quizzes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On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Redesigns from Purdue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/>
          </p:nvPr>
        </p:nvSpPr>
        <p:spPr>
          <a:xfrm>
            <a:off x="457199" y="1253713"/>
            <a:ext cx="8243455" cy="421893"/>
          </a:xfrm>
        </p:spPr>
        <p:txBody>
          <a:bodyPr/>
          <a:lstStyle/>
          <a:p>
            <a:r>
              <a:rPr lang="en-US" sz="3600" dirty="0"/>
              <a:t>Leadership in Nursing</a:t>
            </a:r>
          </a:p>
          <a:p>
            <a:endParaRPr lang="en-US" dirty="0"/>
          </a:p>
        </p:txBody>
      </p:sp>
      <p:sp>
        <p:nvSpPr>
          <p:cNvPr id="4" name="Body Text"/>
          <p:cNvSpPr>
            <a:spLocks noGrp="1"/>
          </p:cNvSpPr>
          <p:nvPr>
            <p:ph type="body" sz="quarter" idx="13"/>
          </p:nvPr>
        </p:nvSpPr>
        <p:spPr>
          <a:xfrm>
            <a:off x="168836" y="2200760"/>
            <a:ext cx="8531818" cy="4153545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sz="4000" dirty="0"/>
              <a:t>Community-Based Learning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Simulation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Professionals in the Classroom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Clinical Exposure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Creation of Leadership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E3F92-FAC2-0049-97E3-CC5B7206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4F034-3469-7341-9793-9F50ED26F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069F5-7CE3-CB4A-A70E-5F21254491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E5FC3-BF9E-5146-AF2D-161D0854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43" y="1289718"/>
            <a:ext cx="6926094" cy="461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urdue Brand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28E0E"/>
      </a:accent1>
      <a:accent2>
        <a:srgbClr val="98700D"/>
      </a:accent2>
      <a:accent3>
        <a:srgbClr val="5B6870"/>
      </a:accent3>
      <a:accent4>
        <a:srgbClr val="849E2A"/>
      </a:accent4>
      <a:accent5>
        <a:srgbClr val="B36012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Template5-MultiSection_StandardScreen" id="{99683D9F-D617-9A47-BEB4-3DA5A83B8021}" vid="{4B80A3D7-F1FC-6E4C-B8D0-5423F230EC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PPT-Temp2-MultiSection_StandardScreen</Template>
  <TotalTime>0</TotalTime>
  <Words>564</Words>
  <Application>Microsoft Macintosh PowerPoint</Application>
  <PresentationFormat>On-screen Show (4:3)</PresentationFormat>
  <Paragraphs>117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Impact</vt:lpstr>
      <vt:lpstr>Wingdings</vt:lpstr>
      <vt:lpstr>Office Theme</vt:lpstr>
      <vt:lpstr>Re-Imagining Education and Teaching</vt:lpstr>
      <vt:lpstr>Agenda</vt:lpstr>
      <vt:lpstr>Who Am I and Why Am I Here? </vt:lpstr>
      <vt:lpstr>IMPACT – Purdue Academic Course Transformation </vt:lpstr>
      <vt:lpstr>PowerPoint Presentation</vt:lpstr>
      <vt:lpstr>Example Redesigns from Purdue </vt:lpstr>
      <vt:lpstr>Example Redesigns from Purdue </vt:lpstr>
      <vt:lpstr>Example Redesigns from Purdue </vt:lpstr>
      <vt:lpstr>PowerPoint Presentation</vt:lpstr>
      <vt:lpstr>PowerPoint Presentation</vt:lpstr>
      <vt:lpstr>PowerPoint Presentation</vt:lpstr>
      <vt:lpstr>Example Redesigns from Purdue </vt:lpstr>
      <vt:lpstr>Example Redesigns from Purdue </vt:lpstr>
      <vt:lpstr>Innovating at GCC</vt:lpstr>
      <vt:lpstr>Innovation  </vt:lpstr>
      <vt:lpstr>Innovation  </vt:lpstr>
      <vt:lpstr>Innovation  </vt:lpstr>
      <vt:lpstr>Instructor Perceptions – Before and After</vt:lpstr>
      <vt:lpstr>Innovation  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Microsoft Office User</dc:creator>
  <cp:keywords/>
  <dc:description/>
  <cp:lastModifiedBy/>
  <cp:revision>1</cp:revision>
  <dcterms:created xsi:type="dcterms:W3CDTF">2017-10-05T14:02:14Z</dcterms:created>
  <dcterms:modified xsi:type="dcterms:W3CDTF">2019-03-30T00:46:38Z</dcterms:modified>
  <cp:category/>
</cp:coreProperties>
</file>